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1"/>
  </p:notesMasterIdLst>
  <p:sldIdLst>
    <p:sldId id="269" r:id="rId3"/>
    <p:sldId id="290" r:id="rId4"/>
    <p:sldId id="304" r:id="rId5"/>
    <p:sldId id="307" r:id="rId6"/>
    <p:sldId id="280" r:id="rId7"/>
    <p:sldId id="305" r:id="rId8"/>
    <p:sldId id="306" r:id="rId9"/>
    <p:sldId id="277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1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4C55D3D-CC09-4CAE-8D4C-ED4C65507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4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47B3E-4565-40A6-A989-C9B14C35B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7C6DF-738E-4C52-870F-B542387C96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4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A0ED-B957-437D-925C-A69068D61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1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7921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775575" cy="44640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8C72-54D2-4EDE-92BD-FF7E32722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6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D5669-9372-4A91-BD3C-D93C3150C9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42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EAA84-3579-4AC2-92A8-1FF685695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79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FF915-7315-43F1-98A3-74B12D89B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51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D9CD0-70F8-455B-8624-4640ABFEE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061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9EBD-EE26-43DF-B697-ECECA9BD0C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66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26B7-7C0E-497C-BEBA-AD6DF8E5B2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81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CBFC-1168-4258-B032-8688A36E1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B6011-F5DF-438A-8FAE-DC2C2B64B1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798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E226-BDC3-49D3-9863-848FB1286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04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762A2-B42F-44E0-86FB-FB5099370B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2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2379F-4223-4654-BF76-8E972AF305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44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18487" cy="79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7D454-5E5A-4529-9D53-4014B0A764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47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EBA7-AD64-4401-8B7A-77FA9295D7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55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8C11C-2E79-4C66-A05C-99A47238D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8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D8DD2-EC66-49C5-812B-05E33F49C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16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225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84313"/>
            <a:ext cx="4033837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7C119-8565-4A52-9A93-0B52784D3D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8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95FC9-E952-438C-A3EA-A03B3490FD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4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5A53D-D4C6-4594-8249-E2A37E72CA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9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3C3B5-153C-48F0-81AF-994FE654CC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3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492F-9681-46BF-A2C6-CC6685BB11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1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42C6E-F827-47B0-A270-D2161EE726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9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18487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4832512-D0B4-49F6-8C89-08414302A3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0713"/>
            <a:ext cx="821848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AD831AF-10E4-4231-9392-F6D5490C85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12" y="118872"/>
            <a:ext cx="1371600" cy="2743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7" r:id="rId13"/>
    <p:sldLayoutId id="2147483728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white">
          <a:xfrm>
            <a:off x="0" y="1474788"/>
            <a:ext cx="9144000" cy="5383212"/>
          </a:xfrm>
          <a:prstGeom prst="rect">
            <a:avLst/>
          </a:prstGeom>
          <a:solidFill>
            <a:srgbClr val="CC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74788"/>
            <a:ext cx="9144000" cy="5383212"/>
          </a:xfrm>
        </p:spPr>
        <p:txBody>
          <a:bodyPr lIns="360000" rIns="360000" anchor="ctr" anchorCtr="1"/>
          <a:lstStyle/>
          <a:p>
            <a:pPr algn="ctr">
              <a:buFontTx/>
              <a:buNone/>
            </a:pPr>
            <a:r>
              <a:rPr lang="en-GB" altLang="en-US" sz="4400" dirty="0">
                <a:solidFill>
                  <a:schemeClr val="bg1"/>
                </a:solidFill>
              </a:rPr>
              <a:t>Power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FF0000"/>
                </a:solidFill>
              </a:rPr>
              <a:t>Principles of electrical science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 triang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412875"/>
            <a:ext cx="2987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-46038" y="215900"/>
            <a:ext cx="9144001" cy="981075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+mn-lt"/>
              </a:rPr>
              <a:t>Power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40170"/>
              </p:ext>
            </p:extLst>
          </p:nvPr>
        </p:nvGraphicFramePr>
        <p:xfrm>
          <a:off x="611188" y="4775200"/>
          <a:ext cx="7911872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2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363">
                <a:tc>
                  <a:txBody>
                    <a:bodyPr/>
                    <a:lstStyle/>
                    <a:p>
                      <a:pPr algn="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power</a:t>
                      </a:r>
                      <a:endParaRPr lang="en-GB" sz="4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b="0" baseline="0" dirty="0">
                          <a:solidFill>
                            <a:srgbClr val="FF0000"/>
                          </a:solidFill>
                        </a:rPr>
                        <a:t>volts × amps</a:t>
                      </a:r>
                    </a:p>
                  </a:txBody>
                  <a:tcPr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87" y="1412875"/>
            <a:ext cx="6156326" cy="298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Electrical power is the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rate of doing electrical work </a:t>
            </a:r>
            <a:r>
              <a:rPr lang="en-GB" sz="2400" dirty="0">
                <a:cs typeface="+mn-cs"/>
              </a:rPr>
              <a:t>or of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expenditure of electrical energy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.</a:t>
            </a:r>
          </a:p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The formula for power is obtained by using the power triangle, as shown on the right.</a:t>
            </a:r>
          </a:p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From the triangle it can be seen that: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27522"/>
              </p:ext>
            </p:extLst>
          </p:nvPr>
        </p:nvGraphicFramePr>
        <p:xfrm>
          <a:off x="179388" y="6040438"/>
          <a:ext cx="8277632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362">
                <a:tc>
                  <a:txBody>
                    <a:bodyPr/>
                    <a:lstStyle/>
                    <a:p>
                      <a:pPr algn="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GB" sz="4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b="0" baseline="0" dirty="0">
                          <a:solidFill>
                            <a:srgbClr val="FF0000"/>
                          </a:solidFill>
                        </a:rPr>
                        <a:t>V.I </a:t>
                      </a:r>
                      <a:r>
                        <a:rPr lang="en-GB" sz="2800" b="0" baseline="0" dirty="0">
                          <a:solidFill>
                            <a:srgbClr val="FF0000"/>
                          </a:solidFill>
                        </a:rPr>
                        <a:t>(DC only)</a:t>
                      </a:r>
                    </a:p>
                  </a:txBody>
                  <a:tcPr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19475" y="5516563"/>
            <a:ext cx="865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chemeClr val="accent4"/>
                </a:solidFill>
                <a:cs typeface="+mn-cs"/>
              </a:rPr>
              <a:t>or</a:t>
            </a:r>
          </a:p>
        </p:txBody>
      </p:sp>
      <p:sp>
        <p:nvSpPr>
          <p:cNvPr id="7183" name="Line 9"/>
          <p:cNvSpPr>
            <a:spLocks noChangeShapeType="1"/>
          </p:cNvSpPr>
          <p:nvPr/>
        </p:nvSpPr>
        <p:spPr bwMode="auto">
          <a:xfrm>
            <a:off x="-17463" y="11969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05951"/>
              </p:ext>
            </p:extLst>
          </p:nvPr>
        </p:nvGraphicFramePr>
        <p:xfrm>
          <a:off x="2195513" y="2765425"/>
          <a:ext cx="4321174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363">
                <a:tc>
                  <a:txBody>
                    <a:bodyPr/>
                    <a:lstStyle/>
                    <a:p>
                      <a:pPr algn="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GB" sz="4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55" marR="91455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b="0" baseline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4000" b="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4000" b="0" baseline="0" dirty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91455" marR="91455" marT="45700" marB="457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7463" y="1341438"/>
            <a:ext cx="9144001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Since Ohm’s law is: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V = I </a:t>
            </a:r>
            <a:r>
              <a:rPr lang="en-GB" sz="2400" dirty="0">
                <a:solidFill>
                  <a:srgbClr val="FF0000"/>
                </a:solidFill>
              </a:rPr>
              <a:t>×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 R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, by substituting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I </a:t>
            </a:r>
            <a:r>
              <a:rPr lang="en-GB" sz="2400" dirty="0">
                <a:solidFill>
                  <a:srgbClr val="FF0000"/>
                </a:solidFill>
              </a:rPr>
              <a:t>×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 R 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for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V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in the power equation we get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P = I </a:t>
            </a:r>
            <a:r>
              <a:rPr lang="en-GB" sz="2400" dirty="0">
                <a:solidFill>
                  <a:srgbClr val="FF0000"/>
                </a:solidFill>
              </a:rPr>
              <a:t>×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 I </a:t>
            </a:r>
            <a:r>
              <a:rPr lang="en-GB" sz="2400" dirty="0">
                <a:solidFill>
                  <a:srgbClr val="FF0000"/>
                </a:solidFill>
              </a:rPr>
              <a:t>×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 R</a:t>
            </a:r>
            <a:r>
              <a:rPr lang="en-GB" sz="2400" dirty="0">
                <a:cs typeface="+mn-cs"/>
              </a:rPr>
              <a:t>,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giving: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43662" y="2908300"/>
            <a:ext cx="1944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(AC or DC)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07003"/>
              </p:ext>
            </p:extLst>
          </p:nvPr>
        </p:nvGraphicFramePr>
        <p:xfrm>
          <a:off x="2195513" y="5300663"/>
          <a:ext cx="4321174" cy="131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1275">
                <a:tc>
                  <a:txBody>
                    <a:bodyPr/>
                    <a:lstStyle/>
                    <a:p>
                      <a:pPr algn="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n-GB" sz="4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55" marR="91455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0" b="0" u="sng" baseline="0" dirty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GB" sz="4000" b="0" u="sng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algn="l"/>
                      <a:r>
                        <a:rPr lang="en-GB" sz="4000" b="0" baseline="0" dirty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91455" marR="91455" marT="45742" marB="457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3716338"/>
            <a:ext cx="9144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Since Ohm’s law is: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I = V/R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, by substituting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V/R 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for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I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in the power equation, we get 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P = V/R </a:t>
            </a:r>
            <a:r>
              <a:rPr lang="en-GB" sz="2400" dirty="0">
                <a:solidFill>
                  <a:srgbClr val="FF0000"/>
                </a:solidFill>
              </a:rPr>
              <a:t>×</a:t>
            </a:r>
            <a:r>
              <a:rPr lang="en-GB" sz="2400" dirty="0">
                <a:solidFill>
                  <a:srgbClr val="FF0000"/>
                </a:solidFill>
                <a:cs typeface="+mn-cs"/>
              </a:rPr>
              <a:t> V</a:t>
            </a:r>
            <a:r>
              <a:rPr lang="en-GB" sz="2400" dirty="0">
                <a:cs typeface="+mn-cs"/>
              </a:rPr>
              <a:t>,</a:t>
            </a:r>
            <a:r>
              <a:rPr lang="en-GB" sz="2400" dirty="0">
                <a:solidFill>
                  <a:srgbClr val="0000FF"/>
                </a:solidFill>
                <a:cs typeface="+mn-cs"/>
              </a:rPr>
              <a:t> 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giving: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488" y="5732463"/>
            <a:ext cx="19439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(AC OR DC)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-46038" y="215900"/>
            <a:ext cx="9144001" cy="981075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+mn-lt"/>
              </a:rPr>
              <a:t>Power</a:t>
            </a:r>
          </a:p>
        </p:txBody>
      </p:sp>
      <p:sp>
        <p:nvSpPr>
          <p:cNvPr id="8208" name="Line 9"/>
          <p:cNvSpPr>
            <a:spLocks noChangeShapeType="1"/>
          </p:cNvSpPr>
          <p:nvPr/>
        </p:nvSpPr>
        <p:spPr bwMode="auto">
          <a:xfrm>
            <a:off x="-17463" y="11969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71550" y="549275"/>
            <a:ext cx="69484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1</a:t>
            </a:r>
          </a:p>
        </p:txBody>
      </p:sp>
      <p:sp>
        <p:nvSpPr>
          <p:cNvPr id="9219" name="Line 9"/>
          <p:cNvSpPr>
            <a:spLocks noChangeShapeType="1"/>
          </p:cNvSpPr>
          <p:nvPr/>
        </p:nvSpPr>
        <p:spPr bwMode="auto">
          <a:xfrm>
            <a:off x="-17463" y="14128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217488" y="1441450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Calculate the power in each resistance and the total power taken by the circuit.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03886"/>
              </p:ext>
            </p:extLst>
          </p:nvPr>
        </p:nvGraphicFramePr>
        <p:xfrm>
          <a:off x="192088" y="2311723"/>
          <a:ext cx="5580062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Total power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V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I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71418"/>
              </p:ext>
            </p:extLst>
          </p:nvPr>
        </p:nvGraphicFramePr>
        <p:xfrm>
          <a:off x="192088" y="2672085"/>
          <a:ext cx="5580062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100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61305"/>
              </p:ext>
            </p:extLst>
          </p:nvPr>
        </p:nvGraphicFramePr>
        <p:xfrm>
          <a:off x="192088" y="3025775"/>
          <a:ext cx="5580062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200 watts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 descr="power 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2205038"/>
            <a:ext cx="33051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88912" y="3421063"/>
            <a:ext cx="46711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Power dissipated by R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 = P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05876"/>
              </p:ext>
            </p:extLst>
          </p:nvPr>
        </p:nvGraphicFramePr>
        <p:xfrm>
          <a:off x="188913" y="3779838"/>
          <a:ext cx="5580062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73067"/>
              </p:ext>
            </p:extLst>
          </p:nvPr>
        </p:nvGraphicFramePr>
        <p:xfrm>
          <a:off x="188913" y="4213225"/>
          <a:ext cx="5580062" cy="3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30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82460"/>
              </p:ext>
            </p:extLst>
          </p:nvPr>
        </p:nvGraphicFramePr>
        <p:xfrm>
          <a:off x="188913" y="4645025"/>
          <a:ext cx="5580062" cy="3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120 watts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7800" y="5045114"/>
            <a:ext cx="53371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Power dissipated by R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 = P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: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780714"/>
              </p:ext>
            </p:extLst>
          </p:nvPr>
        </p:nvGraphicFramePr>
        <p:xfrm>
          <a:off x="177800" y="5481500"/>
          <a:ext cx="5580063" cy="3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70738"/>
              </p:ext>
            </p:extLst>
          </p:nvPr>
        </p:nvGraphicFramePr>
        <p:xfrm>
          <a:off x="177800" y="5913300"/>
          <a:ext cx="5580063" cy="3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20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64912"/>
              </p:ext>
            </p:extLst>
          </p:nvPr>
        </p:nvGraphicFramePr>
        <p:xfrm>
          <a:off x="177800" y="6308725"/>
          <a:ext cx="5580063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80 watts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87655"/>
              </p:ext>
            </p:extLst>
          </p:nvPr>
        </p:nvGraphicFramePr>
        <p:xfrm>
          <a:off x="755650" y="1916113"/>
          <a:ext cx="4392613" cy="45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FF0000"/>
                          </a:solidFill>
                        </a:rPr>
                        <a:t>Total power</a:t>
                      </a:r>
                      <a:endParaRPr lang="en-GB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43" marR="91443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baseline="0" dirty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GB" sz="24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400" b="0" baseline="0" dirty="0">
                          <a:solidFill>
                            <a:srgbClr val="FF0000"/>
                          </a:solidFill>
                        </a:rPr>
                        <a:t> + P</a:t>
                      </a:r>
                      <a:r>
                        <a:rPr lang="en-GB" sz="2400" b="0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3" marR="91443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54762"/>
              </p:ext>
            </p:extLst>
          </p:nvPr>
        </p:nvGraphicFramePr>
        <p:xfrm>
          <a:off x="755650" y="2349500"/>
          <a:ext cx="4392613" cy="45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43" marR="91443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baseline="0" dirty="0">
                          <a:solidFill>
                            <a:srgbClr val="FF0000"/>
                          </a:solidFill>
                        </a:rPr>
                        <a:t>120 + 80</a:t>
                      </a:r>
                    </a:p>
                  </a:txBody>
                  <a:tcPr marL="91443" marR="91443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01540"/>
              </p:ext>
            </p:extLst>
          </p:nvPr>
        </p:nvGraphicFramePr>
        <p:xfrm>
          <a:off x="755650" y="2781300"/>
          <a:ext cx="4392612" cy="45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43" marR="91443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i="0" u="none" baseline="0" dirty="0">
                          <a:solidFill>
                            <a:srgbClr val="FF0000"/>
                          </a:solidFill>
                        </a:rPr>
                        <a:t>200 watts</a:t>
                      </a:r>
                    </a:p>
                  </a:txBody>
                  <a:tcPr marL="91443" marR="91443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395288" y="3500438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Proving that when all the individual powers in a circuit are added together, they will equal the total power in the circuit. This applies for both series and parallel circuits.</a:t>
            </a:r>
          </a:p>
        </p:txBody>
      </p:sp>
      <p:sp>
        <p:nvSpPr>
          <p:cNvPr id="24" name="Rectangle 23"/>
          <p:cNvSpPr>
            <a:spLocks noGrp="1" noChangeArrowheads="1"/>
          </p:cNvSpPr>
          <p:nvPr/>
        </p:nvSpPr>
        <p:spPr bwMode="auto">
          <a:xfrm>
            <a:off x="971550" y="549275"/>
            <a:ext cx="69484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1</a:t>
            </a:r>
          </a:p>
        </p:txBody>
      </p:sp>
      <p:sp>
        <p:nvSpPr>
          <p:cNvPr id="10257" name="Line 9"/>
          <p:cNvSpPr>
            <a:spLocks noChangeShapeType="1"/>
          </p:cNvSpPr>
          <p:nvPr/>
        </p:nvSpPr>
        <p:spPr bwMode="auto">
          <a:xfrm>
            <a:off x="-17463" y="14128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61961"/>
              </p:ext>
            </p:extLst>
          </p:nvPr>
        </p:nvGraphicFramePr>
        <p:xfrm>
          <a:off x="34925" y="2081213"/>
          <a:ext cx="5580063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R,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34925" y="1649413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Alternatively, since: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27084"/>
              </p:ext>
            </p:extLst>
          </p:nvPr>
        </p:nvGraphicFramePr>
        <p:xfrm>
          <a:off x="34925" y="3427413"/>
          <a:ext cx="5580063" cy="3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30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84515"/>
              </p:ext>
            </p:extLst>
          </p:nvPr>
        </p:nvGraphicFramePr>
        <p:xfrm>
          <a:off x="34925" y="3859213"/>
          <a:ext cx="5580063" cy="3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60 volts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925" y="2562225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then voltage across R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 is V</a:t>
            </a:r>
            <a:r>
              <a:rPr lang="en-GB" baseline="-25000" dirty="0">
                <a:solidFill>
                  <a:schemeClr val="accent4"/>
                </a:solidFill>
                <a:cs typeface="+mn-cs"/>
              </a:rPr>
              <a:t>1</a:t>
            </a:r>
            <a:r>
              <a:rPr lang="en-GB" dirty="0">
                <a:solidFill>
                  <a:schemeClr val="accent4"/>
                </a:solidFill>
                <a:cs typeface="+mn-cs"/>
              </a:rPr>
              <a:t>: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588189"/>
              </p:ext>
            </p:extLst>
          </p:nvPr>
        </p:nvGraphicFramePr>
        <p:xfrm>
          <a:off x="34925" y="2994025"/>
          <a:ext cx="5580063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GB" sz="20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R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935385"/>
              </p:ext>
            </p:extLst>
          </p:nvPr>
        </p:nvGraphicFramePr>
        <p:xfrm>
          <a:off x="0" y="6237288"/>
          <a:ext cx="5580063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120 watts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29141"/>
              </p:ext>
            </p:extLst>
          </p:nvPr>
        </p:nvGraphicFramePr>
        <p:xfrm>
          <a:off x="0" y="4581525"/>
          <a:ext cx="5580063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20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2000" b="0" u="none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sz="2000" b="0" u="non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GB" sz="2000" b="0" u="sng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0" u="none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82876"/>
              </p:ext>
            </p:extLst>
          </p:nvPr>
        </p:nvGraphicFramePr>
        <p:xfrm>
          <a:off x="0" y="5373688"/>
          <a:ext cx="5580063" cy="79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en-GB" sz="2000" b="0" u="non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GB" sz="2000" b="0" u="sng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u="none" baseline="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0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05690"/>
              </p:ext>
            </p:extLst>
          </p:nvPr>
        </p:nvGraphicFramePr>
        <p:xfrm>
          <a:off x="7150518" y="6237288"/>
          <a:ext cx="1813970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120 watts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50631"/>
              </p:ext>
            </p:extLst>
          </p:nvPr>
        </p:nvGraphicFramePr>
        <p:xfrm>
          <a:off x="5364163" y="4581525"/>
          <a:ext cx="3586749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GB" sz="2000" b="0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GB" sz="2000" b="0" u="none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b="0" u="none" dirty="0">
                          <a:solidFill>
                            <a:srgbClr val="FF0000"/>
                          </a:solidFill>
                        </a:rPr>
                        <a:t>×</a:t>
                      </a:r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 I</a:t>
                      </a:r>
                      <a:endParaRPr lang="en-GB" sz="2000" b="0" u="none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69089"/>
              </p:ext>
            </p:extLst>
          </p:nvPr>
        </p:nvGraphicFramePr>
        <p:xfrm>
          <a:off x="7055789" y="5373688"/>
          <a:ext cx="1712204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2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60 </a:t>
                      </a:r>
                      <a:r>
                        <a:rPr lang="en-GB" sz="2000" b="0" u="none" dirty="0">
                          <a:solidFill>
                            <a:srgbClr val="FF0000"/>
                          </a:solidFill>
                        </a:rPr>
                        <a:t>×</a:t>
                      </a:r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GB" sz="2000" b="0" u="none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643438" y="4652963"/>
            <a:ext cx="5048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or</a:t>
            </a:r>
          </a:p>
        </p:txBody>
      </p:sp>
      <p:sp>
        <p:nvSpPr>
          <p:cNvPr id="18" name="Rectangle 17"/>
          <p:cNvSpPr>
            <a:spLocks noGrp="1" noChangeArrowheads="1"/>
          </p:cNvSpPr>
          <p:nvPr/>
        </p:nvSpPr>
        <p:spPr bwMode="auto">
          <a:xfrm>
            <a:off x="971550" y="549275"/>
            <a:ext cx="69484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1</a:t>
            </a:r>
          </a:p>
        </p:txBody>
      </p:sp>
      <p:sp>
        <p:nvSpPr>
          <p:cNvPr id="11319" name="Line 9"/>
          <p:cNvSpPr>
            <a:spLocks noChangeShapeType="1"/>
          </p:cNvSpPr>
          <p:nvPr/>
        </p:nvSpPr>
        <p:spPr bwMode="auto">
          <a:xfrm>
            <a:off x="-17463" y="14128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1562100"/>
            <a:ext cx="57241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Similarly, voltage across R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is V</a:t>
            </a:r>
            <a:r>
              <a:rPr lang="en-GB" sz="2400" baseline="-25000" dirty="0">
                <a:solidFill>
                  <a:schemeClr val="accent4"/>
                </a:solidFill>
                <a:cs typeface="+mn-cs"/>
              </a:rPr>
              <a:t>2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66259"/>
              </p:ext>
            </p:extLst>
          </p:nvPr>
        </p:nvGraphicFramePr>
        <p:xfrm>
          <a:off x="250825" y="2565400"/>
          <a:ext cx="5580063" cy="45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24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20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5072"/>
              </p:ext>
            </p:extLst>
          </p:nvPr>
        </p:nvGraphicFramePr>
        <p:xfrm>
          <a:off x="250825" y="2997200"/>
          <a:ext cx="5580063" cy="45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u="none" baseline="0" dirty="0">
                          <a:solidFill>
                            <a:srgbClr val="FF0000"/>
                          </a:solidFill>
                        </a:rPr>
                        <a:t>40 volts</a:t>
                      </a:r>
                    </a:p>
                  </a:txBody>
                  <a:tcPr marL="91439" marR="91439" marT="45610" marB="4561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643040"/>
              </p:ext>
            </p:extLst>
          </p:nvPr>
        </p:nvGraphicFramePr>
        <p:xfrm>
          <a:off x="250825" y="2133600"/>
          <a:ext cx="5580063" cy="457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24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694" marB="456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694" marB="456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GB" sz="24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R</a:t>
                      </a:r>
                      <a:r>
                        <a:rPr lang="en-GB" sz="24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694" marB="456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85835"/>
              </p:ext>
            </p:extLst>
          </p:nvPr>
        </p:nvGraphicFramePr>
        <p:xfrm>
          <a:off x="1178921" y="6284022"/>
          <a:ext cx="2961031" cy="45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65" marR="91465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u="none" baseline="0" dirty="0">
                          <a:solidFill>
                            <a:srgbClr val="FF0000"/>
                          </a:solidFill>
                        </a:rPr>
                        <a:t>80 watts</a:t>
                      </a:r>
                    </a:p>
                  </a:txBody>
                  <a:tcPr marL="91465" marR="91465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57663"/>
              </p:ext>
            </p:extLst>
          </p:nvPr>
        </p:nvGraphicFramePr>
        <p:xfrm>
          <a:off x="-504825" y="4078288"/>
          <a:ext cx="5645507" cy="91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1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24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2400" b="0" u="none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400" b="0" u="non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GB" sz="2400" b="0" u="sng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400" b="0" u="none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77903"/>
              </p:ext>
            </p:extLst>
          </p:nvPr>
        </p:nvGraphicFramePr>
        <p:xfrm>
          <a:off x="-504825" y="5229200"/>
          <a:ext cx="5736947" cy="91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1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2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GB" sz="2400" b="0" u="non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GB" sz="2400" b="0" u="sng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4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65" marR="91465" marT="45702" marB="457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58724"/>
              </p:ext>
            </p:extLst>
          </p:nvPr>
        </p:nvGraphicFramePr>
        <p:xfrm>
          <a:off x="4859338" y="6284022"/>
          <a:ext cx="5580062" cy="45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u="none" baseline="0" dirty="0">
                          <a:solidFill>
                            <a:srgbClr val="FF0000"/>
                          </a:solidFill>
                        </a:rPr>
                        <a:t>80 watts</a:t>
                      </a:r>
                    </a:p>
                  </a:txBody>
                  <a:tcPr marL="91439" marR="91439" marT="45793" marB="4579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52541"/>
              </p:ext>
            </p:extLst>
          </p:nvPr>
        </p:nvGraphicFramePr>
        <p:xfrm>
          <a:off x="4859338" y="4078288"/>
          <a:ext cx="5580062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26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24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GB" sz="2400" b="0" u="none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4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en-GB" sz="24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400" b="0" u="sng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08019"/>
              </p:ext>
            </p:extLst>
          </p:nvPr>
        </p:nvGraphicFramePr>
        <p:xfrm>
          <a:off x="4859338" y="5157192"/>
          <a:ext cx="5580062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40 </a:t>
                      </a:r>
                      <a:r>
                        <a:rPr lang="en-GB" sz="2400" b="0" u="none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en-GB" sz="2400" b="0" u="none" baseline="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sz="2400" b="0" u="none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400" b="0" u="sng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6" marB="457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140200" y="4149725"/>
            <a:ext cx="5032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accent4"/>
                </a:solidFill>
                <a:cs typeface="+mn-cs"/>
              </a:rPr>
              <a:t>or</a:t>
            </a: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971550" y="549275"/>
            <a:ext cx="69484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dirty="0">
                <a:latin typeface="+mn-lt"/>
              </a:rPr>
              <a:t>Example 1</a:t>
            </a:r>
          </a:p>
        </p:txBody>
      </p:sp>
      <p:sp>
        <p:nvSpPr>
          <p:cNvPr id="12338" name="Line 9"/>
          <p:cNvSpPr>
            <a:spLocks noChangeShapeType="1"/>
          </p:cNvSpPr>
          <p:nvPr/>
        </p:nvSpPr>
        <p:spPr bwMode="auto">
          <a:xfrm>
            <a:off x="-17463" y="1412875"/>
            <a:ext cx="9144001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white">
          <a:xfrm>
            <a:off x="0" y="1474788"/>
            <a:ext cx="9144000" cy="5383212"/>
          </a:xfrm>
          <a:prstGeom prst="rect">
            <a:avLst/>
          </a:prstGeom>
          <a:solidFill>
            <a:srgbClr val="CC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1265"/>
            <a:ext cx="9144000" cy="5376735"/>
          </a:xfrm>
        </p:spPr>
        <p:txBody>
          <a:bodyPr lIns="360000" rIns="360000" anchor="ctr" anchorCtr="1"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The end</a:t>
            </a:r>
            <a:endParaRPr lang="en-GB" altLang="en-US" sz="4400" b="1" dirty="0">
              <a:solidFill>
                <a:schemeClr val="bg1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FF0000"/>
                </a:solidFill>
              </a:rPr>
              <a:t>Principles of electrical science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370</Words>
  <Application>Microsoft Macintosh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Custom Design</vt:lpstr>
      <vt:lpstr>Default Design</vt:lpstr>
      <vt:lpstr>PowerPoint Presentation</vt:lpstr>
      <vt:lpstr>Power</vt:lpstr>
      <vt:lpstr>Power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Jamie Gibbs</cp:lastModifiedBy>
  <cp:revision>185</cp:revision>
  <dcterms:created xsi:type="dcterms:W3CDTF">2010-05-25T15:15:29Z</dcterms:created>
  <dcterms:modified xsi:type="dcterms:W3CDTF">2021-07-20T10:35:35Z</dcterms:modified>
</cp:coreProperties>
</file>