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1" r:id="rId2"/>
  </p:sldMasterIdLst>
  <p:notesMasterIdLst>
    <p:notesMasterId r:id="rId12"/>
  </p:notesMasterIdLst>
  <p:sldIdLst>
    <p:sldId id="269" r:id="rId3"/>
    <p:sldId id="290" r:id="rId4"/>
    <p:sldId id="291" r:id="rId5"/>
    <p:sldId id="292" r:id="rId6"/>
    <p:sldId id="279" r:id="rId7"/>
    <p:sldId id="280" r:id="rId8"/>
    <p:sldId id="293" r:id="rId9"/>
    <p:sldId id="295" r:id="rId10"/>
    <p:sldId id="277" r:id="rId11"/>
  </p:sldIdLst>
  <p:sldSz cx="9144000" cy="6858000" type="screen4x3"/>
  <p:notesSz cx="6858000" cy="9144000"/>
  <p:defaultTextStyle>
    <a:defPPr>
      <a:defRPr lang="en-GB"/>
    </a:defPPr>
    <a:lvl1pPr algn="l" rtl="0" fontAlgn="base">
      <a:spcBef>
        <a:spcPct val="0"/>
      </a:spcBef>
      <a:spcAft>
        <a:spcPct val="0"/>
      </a:spcAft>
      <a:defRPr sz="2000" kern="1200">
        <a:solidFill>
          <a:schemeClr val="tx1"/>
        </a:solidFill>
        <a:latin typeface="Arial" charset="0"/>
        <a:ea typeface="+mn-ea"/>
        <a:cs typeface="Arial" charset="0"/>
      </a:defRPr>
    </a:lvl1pPr>
    <a:lvl2pPr marL="457200" algn="l" rtl="0" fontAlgn="base">
      <a:spcBef>
        <a:spcPct val="0"/>
      </a:spcBef>
      <a:spcAft>
        <a:spcPct val="0"/>
      </a:spcAft>
      <a:defRPr sz="2000" kern="1200">
        <a:solidFill>
          <a:schemeClr val="tx1"/>
        </a:solidFill>
        <a:latin typeface="Arial" charset="0"/>
        <a:ea typeface="+mn-ea"/>
        <a:cs typeface="Arial" charset="0"/>
      </a:defRPr>
    </a:lvl2pPr>
    <a:lvl3pPr marL="914400" algn="l" rtl="0" fontAlgn="base">
      <a:spcBef>
        <a:spcPct val="0"/>
      </a:spcBef>
      <a:spcAft>
        <a:spcPct val="0"/>
      </a:spcAft>
      <a:defRPr sz="2000" kern="1200">
        <a:solidFill>
          <a:schemeClr val="tx1"/>
        </a:solidFill>
        <a:latin typeface="Arial" charset="0"/>
        <a:ea typeface="+mn-ea"/>
        <a:cs typeface="Arial" charset="0"/>
      </a:defRPr>
    </a:lvl3pPr>
    <a:lvl4pPr marL="1371600" algn="l" rtl="0" fontAlgn="base">
      <a:spcBef>
        <a:spcPct val="0"/>
      </a:spcBef>
      <a:spcAft>
        <a:spcPct val="0"/>
      </a:spcAft>
      <a:defRPr sz="2000" kern="1200">
        <a:solidFill>
          <a:schemeClr val="tx1"/>
        </a:solidFill>
        <a:latin typeface="Arial" charset="0"/>
        <a:ea typeface="+mn-ea"/>
        <a:cs typeface="Arial" charset="0"/>
      </a:defRPr>
    </a:lvl4pPr>
    <a:lvl5pPr marL="1828800" algn="l" rtl="0" fontAlgn="base">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3" autoAdjust="0"/>
    <p:restoredTop sz="94626" autoAdjust="0"/>
  </p:normalViewPr>
  <p:slideViewPr>
    <p:cSldViewPr>
      <p:cViewPr varScale="1">
        <p:scale>
          <a:sx n="121" d="100"/>
          <a:sy n="121" d="100"/>
        </p:scale>
        <p:origin x="1896"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7" d="100"/>
          <a:sy n="57" d="100"/>
        </p:scale>
        <p:origin x="-117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GB"/>
          </a:p>
        </p:txBody>
      </p:sp>
      <p:sp>
        <p:nvSpPr>
          <p:cNvPr id="4505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GB"/>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GB"/>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83CF2E7F-BA74-4847-943A-6CA492BD337F}" type="slidenum">
              <a:rPr lang="en-GB"/>
              <a:pPr>
                <a:defRPr/>
              </a:pPr>
              <a:t>‹#›</a:t>
            </a:fld>
            <a:endParaRPr lang="en-GB"/>
          </a:p>
        </p:txBody>
      </p:sp>
    </p:spTree>
    <p:extLst>
      <p:ext uri="{BB962C8B-B14F-4D97-AF65-F5344CB8AC3E}">
        <p14:creationId xmlns:p14="http://schemas.microsoft.com/office/powerpoint/2010/main" val="12679771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14C8247-A09D-4237-B3B5-2DBAD7EB8836}" type="slidenum">
              <a:rPr lang="en-GB"/>
              <a:pPr>
                <a:defRPr/>
              </a:pPr>
              <a:t>‹#›</a:t>
            </a:fld>
            <a:endParaRPr lang="en-GB"/>
          </a:p>
        </p:txBody>
      </p:sp>
    </p:spTree>
    <p:extLst>
      <p:ext uri="{BB962C8B-B14F-4D97-AF65-F5344CB8AC3E}">
        <p14:creationId xmlns:p14="http://schemas.microsoft.com/office/powerpoint/2010/main" val="3304143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0C322E7-80AA-4039-B267-AA593502164D}" type="slidenum">
              <a:rPr lang="en-GB"/>
              <a:pPr>
                <a:defRPr/>
              </a:pPr>
              <a:t>‹#›</a:t>
            </a:fld>
            <a:endParaRPr lang="en-GB"/>
          </a:p>
        </p:txBody>
      </p:sp>
    </p:spTree>
    <p:extLst>
      <p:ext uri="{BB962C8B-B14F-4D97-AF65-F5344CB8AC3E}">
        <p14:creationId xmlns:p14="http://schemas.microsoft.com/office/powerpoint/2010/main" val="3818699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B49B741-A52D-4099-B00F-0AF987820E47}" type="slidenum">
              <a:rPr lang="en-GB"/>
              <a:pPr>
                <a:defRPr/>
              </a:pPr>
              <a:t>‹#›</a:t>
            </a:fld>
            <a:endParaRPr lang="en-GB"/>
          </a:p>
        </p:txBody>
      </p:sp>
    </p:spTree>
    <p:extLst>
      <p:ext uri="{BB962C8B-B14F-4D97-AF65-F5344CB8AC3E}">
        <p14:creationId xmlns:p14="http://schemas.microsoft.com/office/powerpoint/2010/main" val="3732556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0" y="1196975"/>
            <a:ext cx="9144000" cy="0"/>
          </a:xfrm>
          <a:prstGeom prst="line">
            <a:avLst/>
          </a:prstGeom>
          <a:noFill/>
          <a:ln w="57150">
            <a:solidFill>
              <a:srgbClr val="CC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274" name="Rectangle 2"/>
          <p:cNvSpPr>
            <a:spLocks noGrp="1" noChangeArrowheads="1"/>
          </p:cNvSpPr>
          <p:nvPr>
            <p:ph type="ctrTitle"/>
          </p:nvPr>
        </p:nvSpPr>
        <p:spPr>
          <a:xfrm>
            <a:off x="684213" y="188913"/>
            <a:ext cx="7772400" cy="792162"/>
          </a:xfrm>
        </p:spPr>
        <p:txBody>
          <a:bodyPr/>
          <a:lstStyle>
            <a:lvl1pPr>
              <a:defRPr/>
            </a:lvl1pPr>
          </a:lstStyle>
          <a:p>
            <a:pPr lvl="0"/>
            <a:r>
              <a:rPr lang="en-GB" noProof="0"/>
              <a:t>Click to edit Master title style</a:t>
            </a:r>
          </a:p>
        </p:txBody>
      </p:sp>
      <p:sp>
        <p:nvSpPr>
          <p:cNvPr id="54275" name="Rectangle 3"/>
          <p:cNvSpPr>
            <a:spLocks noGrp="1" noChangeArrowheads="1"/>
          </p:cNvSpPr>
          <p:nvPr>
            <p:ph type="subTitle" idx="1"/>
          </p:nvPr>
        </p:nvSpPr>
        <p:spPr>
          <a:xfrm>
            <a:off x="684213" y="1557338"/>
            <a:ext cx="7775575" cy="4464050"/>
          </a:xfrm>
        </p:spPr>
        <p:txBody>
          <a:bodyPr/>
          <a:lstStyle>
            <a:lvl1pPr marL="0" indent="0" algn="ctr">
              <a:buFontTx/>
              <a:buNone/>
              <a:defRPr/>
            </a:lvl1pPr>
          </a:lstStyle>
          <a:p>
            <a:pPr lvl="0"/>
            <a:r>
              <a:rPr lang="en-GB" noProof="0"/>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a:lvl1pPr>
          </a:lstStyle>
          <a:p>
            <a:pPr>
              <a:defRPr/>
            </a:pPr>
            <a:fld id="{AEA02132-0B11-4128-A235-E17355B8FC57}" type="slidenum">
              <a:rPr lang="en-GB"/>
              <a:pPr>
                <a:defRPr/>
              </a:pPr>
              <a:t>‹#›</a:t>
            </a:fld>
            <a:endParaRPr lang="en-GB"/>
          </a:p>
        </p:txBody>
      </p:sp>
    </p:spTree>
    <p:extLst>
      <p:ext uri="{BB962C8B-B14F-4D97-AF65-F5344CB8AC3E}">
        <p14:creationId xmlns:p14="http://schemas.microsoft.com/office/powerpoint/2010/main" val="14674879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20D5E63-CF78-4AA5-9B37-25B67B8B0640}" type="slidenum">
              <a:rPr lang="en-GB"/>
              <a:pPr>
                <a:defRPr/>
              </a:pPr>
              <a:t>‹#›</a:t>
            </a:fld>
            <a:endParaRPr lang="en-GB"/>
          </a:p>
        </p:txBody>
      </p:sp>
    </p:spTree>
    <p:extLst>
      <p:ext uri="{BB962C8B-B14F-4D97-AF65-F5344CB8AC3E}">
        <p14:creationId xmlns:p14="http://schemas.microsoft.com/office/powerpoint/2010/main" val="4711440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56D1DC9-F15D-4637-827F-5057F1E2B462}" type="slidenum">
              <a:rPr lang="en-GB"/>
              <a:pPr>
                <a:defRPr/>
              </a:pPr>
              <a:t>‹#›</a:t>
            </a:fld>
            <a:endParaRPr lang="en-GB"/>
          </a:p>
        </p:txBody>
      </p:sp>
    </p:spTree>
    <p:extLst>
      <p:ext uri="{BB962C8B-B14F-4D97-AF65-F5344CB8AC3E}">
        <p14:creationId xmlns:p14="http://schemas.microsoft.com/office/powerpoint/2010/main" val="30825872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D7CA145-4FAE-448C-AFA8-895EE796EEB4}" type="slidenum">
              <a:rPr lang="en-GB"/>
              <a:pPr>
                <a:defRPr/>
              </a:pPr>
              <a:t>‹#›</a:t>
            </a:fld>
            <a:endParaRPr lang="en-GB"/>
          </a:p>
        </p:txBody>
      </p:sp>
    </p:spTree>
    <p:extLst>
      <p:ext uri="{BB962C8B-B14F-4D97-AF65-F5344CB8AC3E}">
        <p14:creationId xmlns:p14="http://schemas.microsoft.com/office/powerpoint/2010/main" val="42357530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BF2CDEC2-F219-4323-B840-61B9FAB0F5D8}" type="slidenum">
              <a:rPr lang="en-GB"/>
              <a:pPr>
                <a:defRPr/>
              </a:pPr>
              <a:t>‹#›</a:t>
            </a:fld>
            <a:endParaRPr lang="en-GB"/>
          </a:p>
        </p:txBody>
      </p:sp>
    </p:spTree>
    <p:extLst>
      <p:ext uri="{BB962C8B-B14F-4D97-AF65-F5344CB8AC3E}">
        <p14:creationId xmlns:p14="http://schemas.microsoft.com/office/powerpoint/2010/main" val="34092576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FA3003E5-8808-4A3E-963E-85F0D5EFD6B4}" type="slidenum">
              <a:rPr lang="en-GB"/>
              <a:pPr>
                <a:defRPr/>
              </a:pPr>
              <a:t>‹#›</a:t>
            </a:fld>
            <a:endParaRPr lang="en-GB"/>
          </a:p>
        </p:txBody>
      </p:sp>
    </p:spTree>
    <p:extLst>
      <p:ext uri="{BB962C8B-B14F-4D97-AF65-F5344CB8AC3E}">
        <p14:creationId xmlns:p14="http://schemas.microsoft.com/office/powerpoint/2010/main" val="14715893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922DE1D5-1BCD-4419-B3C5-60713C5A8C83}" type="slidenum">
              <a:rPr lang="en-GB"/>
              <a:pPr>
                <a:defRPr/>
              </a:pPr>
              <a:t>‹#›</a:t>
            </a:fld>
            <a:endParaRPr lang="en-GB"/>
          </a:p>
        </p:txBody>
      </p:sp>
    </p:spTree>
    <p:extLst>
      <p:ext uri="{BB962C8B-B14F-4D97-AF65-F5344CB8AC3E}">
        <p14:creationId xmlns:p14="http://schemas.microsoft.com/office/powerpoint/2010/main" val="25082367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C4235DA-78AE-4113-86B4-5B7722DFF094}" type="slidenum">
              <a:rPr lang="en-GB"/>
              <a:pPr>
                <a:defRPr/>
              </a:pPr>
              <a:t>‹#›</a:t>
            </a:fld>
            <a:endParaRPr lang="en-GB"/>
          </a:p>
        </p:txBody>
      </p:sp>
    </p:spTree>
    <p:extLst>
      <p:ext uri="{BB962C8B-B14F-4D97-AF65-F5344CB8AC3E}">
        <p14:creationId xmlns:p14="http://schemas.microsoft.com/office/powerpoint/2010/main" val="3602537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888F35E-BEDA-48D4-808E-A971D08CFA99}" type="slidenum">
              <a:rPr lang="en-GB"/>
              <a:pPr>
                <a:defRPr/>
              </a:pPr>
              <a:t>‹#›</a:t>
            </a:fld>
            <a:endParaRPr lang="en-GB"/>
          </a:p>
        </p:txBody>
      </p:sp>
    </p:spTree>
    <p:extLst>
      <p:ext uri="{BB962C8B-B14F-4D97-AF65-F5344CB8AC3E}">
        <p14:creationId xmlns:p14="http://schemas.microsoft.com/office/powerpoint/2010/main" val="2680323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17C53EB-8AD0-417E-9CFF-42860592CD66}" type="slidenum">
              <a:rPr lang="en-GB"/>
              <a:pPr>
                <a:defRPr/>
              </a:pPr>
              <a:t>‹#›</a:t>
            </a:fld>
            <a:endParaRPr lang="en-GB"/>
          </a:p>
        </p:txBody>
      </p:sp>
    </p:spTree>
    <p:extLst>
      <p:ext uri="{BB962C8B-B14F-4D97-AF65-F5344CB8AC3E}">
        <p14:creationId xmlns:p14="http://schemas.microsoft.com/office/powerpoint/2010/main" val="3727586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C004B1F-9667-4AAE-BA99-4461CFD4246F}" type="slidenum">
              <a:rPr lang="en-GB"/>
              <a:pPr>
                <a:defRPr/>
              </a:pPr>
              <a:t>‹#›</a:t>
            </a:fld>
            <a:endParaRPr lang="en-GB"/>
          </a:p>
        </p:txBody>
      </p:sp>
    </p:spTree>
    <p:extLst>
      <p:ext uri="{BB962C8B-B14F-4D97-AF65-F5344CB8AC3E}">
        <p14:creationId xmlns:p14="http://schemas.microsoft.com/office/powerpoint/2010/main" val="1016781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20713"/>
            <a:ext cx="2057400" cy="550545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620713"/>
            <a:ext cx="6019800" cy="5505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296613D-8E9A-40A9-B82C-5F862F43D818}" type="slidenum">
              <a:rPr lang="en-GB"/>
              <a:pPr>
                <a:defRPr/>
              </a:pPr>
              <a:t>‹#›</a:t>
            </a:fld>
            <a:endParaRPr lang="en-GB"/>
          </a:p>
        </p:txBody>
      </p:sp>
    </p:spTree>
    <p:extLst>
      <p:ext uri="{BB962C8B-B14F-4D97-AF65-F5344CB8AC3E}">
        <p14:creationId xmlns:p14="http://schemas.microsoft.com/office/powerpoint/2010/main" val="34366279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620713"/>
            <a:ext cx="8218487" cy="796925"/>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9AF8B22-590C-4FD2-AA4F-D5FE5206A1F1}" type="slidenum">
              <a:rPr lang="en-GB"/>
              <a:pPr>
                <a:defRPr/>
              </a:pPr>
              <a:t>‹#›</a:t>
            </a:fld>
            <a:endParaRPr lang="en-GB"/>
          </a:p>
        </p:txBody>
      </p:sp>
    </p:spTree>
    <p:extLst>
      <p:ext uri="{BB962C8B-B14F-4D97-AF65-F5344CB8AC3E}">
        <p14:creationId xmlns:p14="http://schemas.microsoft.com/office/powerpoint/2010/main" val="8449205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8229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57200" y="3941763"/>
            <a:ext cx="8229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6243638"/>
            <a:ext cx="2133600" cy="457200"/>
          </a:xfrm>
        </p:spPr>
        <p:txBody>
          <a:bodyPr/>
          <a:lstStyle>
            <a:lvl1pPr>
              <a:defRPr/>
            </a:lvl1pPr>
          </a:lstStyle>
          <a:p>
            <a:pPr>
              <a:defRPr/>
            </a:pPr>
            <a:endParaRPr lang="en-GB"/>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GB"/>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pPr>
              <a:defRPr/>
            </a:pPr>
            <a:fld id="{7D103575-26D6-4520-B01F-DB95C12F56BE}" type="slidenum">
              <a:rPr lang="en-GB"/>
              <a:pPr>
                <a:defRPr/>
              </a:pPr>
              <a:t>‹#›</a:t>
            </a:fld>
            <a:endParaRPr lang="en-GB"/>
          </a:p>
        </p:txBody>
      </p:sp>
    </p:spTree>
    <p:extLst>
      <p:ext uri="{BB962C8B-B14F-4D97-AF65-F5344CB8AC3E}">
        <p14:creationId xmlns:p14="http://schemas.microsoft.com/office/powerpoint/2010/main" val="40778720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7813"/>
            <a:ext cx="8229600" cy="1143000"/>
          </a:xfrm>
        </p:spPr>
        <p:txBody>
          <a:bodyPr/>
          <a:lstStyle/>
          <a:p>
            <a:r>
              <a:rPr lang="en-US"/>
              <a:t>Click to edit Master title style</a:t>
            </a:r>
            <a:endParaRPr lang="en-GB"/>
          </a:p>
        </p:txBody>
      </p:sp>
      <p:sp>
        <p:nvSpPr>
          <p:cNvPr id="3" name="Content Placeholder 2"/>
          <p:cNvSpPr>
            <a:spLocks noGrp="1"/>
          </p:cNvSpPr>
          <p:nvPr>
            <p:ph sz="quarter" idx="1"/>
          </p:nvPr>
        </p:nvSpPr>
        <p:spPr>
          <a:xfrm>
            <a:off x="457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4648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457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Content Placeholder 5"/>
          <p:cNvSpPr>
            <a:spLocks noGrp="1"/>
          </p:cNvSpPr>
          <p:nvPr>
            <p:ph sz="quarter" idx="4"/>
          </p:nvPr>
        </p:nvSpPr>
        <p:spPr>
          <a:xfrm>
            <a:off x="4648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457200" y="6243638"/>
            <a:ext cx="2133600" cy="457200"/>
          </a:xfrm>
        </p:spPr>
        <p:txBody>
          <a:bodyPr/>
          <a:lstStyle>
            <a:lvl1pPr>
              <a:defRPr/>
            </a:lvl1pPr>
          </a:lstStyle>
          <a:p>
            <a:pPr>
              <a:defRPr/>
            </a:pPr>
            <a:endParaRPr lang="en-GB"/>
          </a:p>
        </p:txBody>
      </p:sp>
      <p:sp>
        <p:nvSpPr>
          <p:cNvPr id="8" name="Footer Placeholder 7"/>
          <p:cNvSpPr>
            <a:spLocks noGrp="1"/>
          </p:cNvSpPr>
          <p:nvPr>
            <p:ph type="ftr" sz="quarter" idx="11"/>
          </p:nvPr>
        </p:nvSpPr>
        <p:spPr>
          <a:xfrm>
            <a:off x="3124200" y="6248400"/>
            <a:ext cx="2895600" cy="457200"/>
          </a:xfrm>
        </p:spPr>
        <p:txBody>
          <a:bodyPr/>
          <a:lstStyle>
            <a:lvl1pPr>
              <a:defRPr/>
            </a:lvl1pPr>
          </a:lstStyle>
          <a:p>
            <a:pPr>
              <a:defRPr/>
            </a:pPr>
            <a:endParaRPr lang="en-GB"/>
          </a:p>
        </p:txBody>
      </p:sp>
      <p:sp>
        <p:nvSpPr>
          <p:cNvPr id="9" name="Slide Number Placeholder 8"/>
          <p:cNvSpPr>
            <a:spLocks noGrp="1"/>
          </p:cNvSpPr>
          <p:nvPr>
            <p:ph type="sldNum" sz="quarter" idx="12"/>
          </p:nvPr>
        </p:nvSpPr>
        <p:spPr>
          <a:xfrm>
            <a:off x="6553200" y="6243638"/>
            <a:ext cx="2133600" cy="457200"/>
          </a:xfrm>
        </p:spPr>
        <p:txBody>
          <a:bodyPr/>
          <a:lstStyle>
            <a:lvl1pPr>
              <a:defRPr/>
            </a:lvl1pPr>
          </a:lstStyle>
          <a:p>
            <a:pPr>
              <a:defRPr/>
            </a:pPr>
            <a:fld id="{537B1D14-0B6E-4A27-9C72-F72EACF918A1}" type="slidenum">
              <a:rPr lang="en-GB"/>
              <a:pPr>
                <a:defRPr/>
              </a:pPr>
              <a:t>‹#›</a:t>
            </a:fld>
            <a:endParaRPr lang="en-GB"/>
          </a:p>
        </p:txBody>
      </p:sp>
    </p:spTree>
    <p:extLst>
      <p:ext uri="{BB962C8B-B14F-4D97-AF65-F5344CB8AC3E}">
        <p14:creationId xmlns:p14="http://schemas.microsoft.com/office/powerpoint/2010/main" val="3732555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E529BC5-673C-4B8D-8A9B-9241D46BA29E}" type="slidenum">
              <a:rPr lang="en-GB"/>
              <a:pPr>
                <a:defRPr/>
              </a:pPr>
              <a:t>‹#›</a:t>
            </a:fld>
            <a:endParaRPr lang="en-GB"/>
          </a:p>
        </p:txBody>
      </p:sp>
    </p:spTree>
    <p:extLst>
      <p:ext uri="{BB962C8B-B14F-4D97-AF65-F5344CB8AC3E}">
        <p14:creationId xmlns:p14="http://schemas.microsoft.com/office/powerpoint/2010/main" val="2865698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84313"/>
            <a:ext cx="4032250" cy="4641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2963" y="1484313"/>
            <a:ext cx="4033837" cy="4641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2B3ADF6-B8A7-46CD-8CC7-9518A8A82B3B}" type="slidenum">
              <a:rPr lang="en-GB"/>
              <a:pPr>
                <a:defRPr/>
              </a:pPr>
              <a:t>‹#›</a:t>
            </a:fld>
            <a:endParaRPr lang="en-GB"/>
          </a:p>
        </p:txBody>
      </p:sp>
    </p:spTree>
    <p:extLst>
      <p:ext uri="{BB962C8B-B14F-4D97-AF65-F5344CB8AC3E}">
        <p14:creationId xmlns:p14="http://schemas.microsoft.com/office/powerpoint/2010/main" val="1468196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6F7BA90A-A235-40C4-B3E5-BD8D4367D0CA}" type="slidenum">
              <a:rPr lang="en-GB"/>
              <a:pPr>
                <a:defRPr/>
              </a:pPr>
              <a:t>‹#›</a:t>
            </a:fld>
            <a:endParaRPr lang="en-GB"/>
          </a:p>
        </p:txBody>
      </p:sp>
    </p:spTree>
    <p:extLst>
      <p:ext uri="{BB962C8B-B14F-4D97-AF65-F5344CB8AC3E}">
        <p14:creationId xmlns:p14="http://schemas.microsoft.com/office/powerpoint/2010/main" val="1676318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2804F358-0F26-4BD0-A351-37EC81DA55ED}" type="slidenum">
              <a:rPr lang="en-GB"/>
              <a:pPr>
                <a:defRPr/>
              </a:pPr>
              <a:t>‹#›</a:t>
            </a:fld>
            <a:endParaRPr lang="en-GB"/>
          </a:p>
        </p:txBody>
      </p:sp>
    </p:spTree>
    <p:extLst>
      <p:ext uri="{BB962C8B-B14F-4D97-AF65-F5344CB8AC3E}">
        <p14:creationId xmlns:p14="http://schemas.microsoft.com/office/powerpoint/2010/main" val="3501804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4573BBF3-130F-4405-8133-339FD4EE5AB1}" type="slidenum">
              <a:rPr lang="en-GB"/>
              <a:pPr>
                <a:defRPr/>
              </a:pPr>
              <a:t>‹#›</a:t>
            </a:fld>
            <a:endParaRPr lang="en-GB"/>
          </a:p>
        </p:txBody>
      </p:sp>
    </p:spTree>
    <p:extLst>
      <p:ext uri="{BB962C8B-B14F-4D97-AF65-F5344CB8AC3E}">
        <p14:creationId xmlns:p14="http://schemas.microsoft.com/office/powerpoint/2010/main" val="799777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7CE6B59-A9AD-46CB-9825-16DAC3454C19}" type="slidenum">
              <a:rPr lang="en-GB"/>
              <a:pPr>
                <a:defRPr/>
              </a:pPr>
              <a:t>‹#›</a:t>
            </a:fld>
            <a:endParaRPr lang="en-GB"/>
          </a:p>
        </p:txBody>
      </p:sp>
    </p:spTree>
    <p:extLst>
      <p:ext uri="{BB962C8B-B14F-4D97-AF65-F5344CB8AC3E}">
        <p14:creationId xmlns:p14="http://schemas.microsoft.com/office/powerpoint/2010/main" val="266551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6DFC2767-211E-4A6B-8C8B-A90F76F01792}" type="slidenum">
              <a:rPr lang="en-GB"/>
              <a:pPr>
                <a:defRPr/>
              </a:pPr>
              <a:t>‹#›</a:t>
            </a:fld>
            <a:endParaRPr lang="en-GB"/>
          </a:p>
        </p:txBody>
      </p:sp>
    </p:spTree>
    <p:extLst>
      <p:ext uri="{BB962C8B-B14F-4D97-AF65-F5344CB8AC3E}">
        <p14:creationId xmlns:p14="http://schemas.microsoft.com/office/powerpoint/2010/main" val="524108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1.jp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468313" y="1484313"/>
            <a:ext cx="8218487" cy="464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3686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GB"/>
          </a:p>
        </p:txBody>
      </p:sp>
      <p:sp>
        <p:nvSpPr>
          <p:cNvPr id="3686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GB"/>
          </a:p>
        </p:txBody>
      </p:sp>
      <p:sp>
        <p:nvSpPr>
          <p:cNvPr id="3687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76C60748-3B99-48A9-A88E-059DC57D7970}" type="slidenum">
              <a:rPr lang="en-GB"/>
              <a:pPr>
                <a:defRPr/>
              </a:pPr>
              <a:t>‹#›</a:t>
            </a:fld>
            <a:endParaRPr lang="en-GB"/>
          </a:p>
        </p:txBody>
      </p:sp>
      <p:sp>
        <p:nvSpPr>
          <p:cNvPr id="1031" name="Line 7"/>
          <p:cNvSpPr>
            <a:spLocks noChangeShapeType="1"/>
          </p:cNvSpPr>
          <p:nvPr userDrawn="1"/>
        </p:nvSpPr>
        <p:spPr bwMode="auto">
          <a:xfrm>
            <a:off x="0" y="1268413"/>
            <a:ext cx="9144000" cy="0"/>
          </a:xfrm>
          <a:prstGeom prst="line">
            <a:avLst/>
          </a:prstGeom>
          <a:noFill/>
          <a:ln w="57150">
            <a:solidFill>
              <a:srgbClr val="CC0000"/>
            </a:solidFill>
            <a:round/>
            <a:headEnd/>
            <a:tailEnd/>
          </a:ln>
          <a:extLst>
            <a:ext uri="{909E8E84-426E-40DD-AFC4-6F175D3DCCD1}">
              <a14:hiddenFill xmlns:a14="http://schemas.microsoft.com/office/drawing/2010/main">
                <a:noFill/>
              </a14:hiddenFill>
            </a:ext>
          </a:extLst>
        </p:spPr>
        <p:txBody>
          <a:bodyPr/>
          <a:lstStyle/>
          <a:p>
            <a:endParaRPr lang="en-GB"/>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hf sldNum="0" hdr="0" ftr="0" dt="0"/>
  <p:txStyles>
    <p:titleStyle>
      <a:lvl1pPr algn="ctr" rtl="0" eaLnBrk="0" fontAlgn="base" hangingPunct="0">
        <a:spcBef>
          <a:spcPct val="0"/>
        </a:spcBef>
        <a:spcAft>
          <a:spcPct val="0"/>
        </a:spcAft>
        <a:defRPr sz="4400">
          <a:solidFill>
            <a:srgbClr val="CC0000"/>
          </a:solidFill>
          <a:latin typeface="+mj-lt"/>
          <a:ea typeface="+mj-ea"/>
          <a:cs typeface="+mj-cs"/>
        </a:defRPr>
      </a:lvl1pPr>
      <a:lvl2pPr algn="ctr" rtl="0" eaLnBrk="0" fontAlgn="base" hangingPunct="0">
        <a:spcBef>
          <a:spcPct val="0"/>
        </a:spcBef>
        <a:spcAft>
          <a:spcPct val="0"/>
        </a:spcAft>
        <a:defRPr sz="4400">
          <a:solidFill>
            <a:srgbClr val="CC0000"/>
          </a:solidFill>
          <a:latin typeface="Arial" charset="0"/>
        </a:defRPr>
      </a:lvl2pPr>
      <a:lvl3pPr algn="ctr" rtl="0" eaLnBrk="0" fontAlgn="base" hangingPunct="0">
        <a:spcBef>
          <a:spcPct val="0"/>
        </a:spcBef>
        <a:spcAft>
          <a:spcPct val="0"/>
        </a:spcAft>
        <a:defRPr sz="4400">
          <a:solidFill>
            <a:srgbClr val="CC0000"/>
          </a:solidFill>
          <a:latin typeface="Arial" charset="0"/>
        </a:defRPr>
      </a:lvl3pPr>
      <a:lvl4pPr algn="ctr" rtl="0" eaLnBrk="0" fontAlgn="base" hangingPunct="0">
        <a:spcBef>
          <a:spcPct val="0"/>
        </a:spcBef>
        <a:spcAft>
          <a:spcPct val="0"/>
        </a:spcAft>
        <a:defRPr sz="4400">
          <a:solidFill>
            <a:srgbClr val="CC0000"/>
          </a:solidFill>
          <a:latin typeface="Arial" charset="0"/>
        </a:defRPr>
      </a:lvl4pPr>
      <a:lvl5pPr algn="ctr" rtl="0" eaLnBrk="0" fontAlgn="base" hangingPunct="0">
        <a:spcBef>
          <a:spcPct val="0"/>
        </a:spcBef>
        <a:spcAft>
          <a:spcPct val="0"/>
        </a:spcAft>
        <a:defRPr sz="4400">
          <a:solidFill>
            <a:srgbClr val="CC0000"/>
          </a:solidFill>
          <a:latin typeface="Arial" charset="0"/>
        </a:defRPr>
      </a:lvl5pPr>
      <a:lvl6pPr marL="457200" algn="ctr" rtl="0" fontAlgn="base">
        <a:spcBef>
          <a:spcPct val="0"/>
        </a:spcBef>
        <a:spcAft>
          <a:spcPct val="0"/>
        </a:spcAft>
        <a:defRPr sz="4400">
          <a:solidFill>
            <a:srgbClr val="CC0000"/>
          </a:solidFill>
          <a:latin typeface="Arial" charset="0"/>
        </a:defRPr>
      </a:lvl6pPr>
      <a:lvl7pPr marL="914400" algn="ctr" rtl="0" fontAlgn="base">
        <a:spcBef>
          <a:spcPct val="0"/>
        </a:spcBef>
        <a:spcAft>
          <a:spcPct val="0"/>
        </a:spcAft>
        <a:defRPr sz="4400">
          <a:solidFill>
            <a:srgbClr val="CC0000"/>
          </a:solidFill>
          <a:latin typeface="Arial" charset="0"/>
        </a:defRPr>
      </a:lvl7pPr>
      <a:lvl8pPr marL="1371600" algn="ctr" rtl="0" fontAlgn="base">
        <a:spcBef>
          <a:spcPct val="0"/>
        </a:spcBef>
        <a:spcAft>
          <a:spcPct val="0"/>
        </a:spcAft>
        <a:defRPr sz="4400">
          <a:solidFill>
            <a:srgbClr val="CC0000"/>
          </a:solidFill>
          <a:latin typeface="Arial" charset="0"/>
        </a:defRPr>
      </a:lvl8pPr>
      <a:lvl9pPr marL="1828800" algn="ctr" rtl="0" fontAlgn="base">
        <a:spcBef>
          <a:spcPct val="0"/>
        </a:spcBef>
        <a:spcAft>
          <a:spcPct val="0"/>
        </a:spcAft>
        <a:defRPr sz="4400">
          <a:solidFill>
            <a:srgbClr val="CC00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68313" y="620713"/>
            <a:ext cx="8218487"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5325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GB"/>
          </a:p>
        </p:txBody>
      </p:sp>
      <p:sp>
        <p:nvSpPr>
          <p:cNvPr id="532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GB"/>
          </a:p>
        </p:txBody>
      </p:sp>
      <p:sp>
        <p:nvSpPr>
          <p:cNvPr id="532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69495249-5E36-49E9-A106-DC2B3F1733D9}" type="slidenum">
              <a:rPr lang="en-GB"/>
              <a:pPr>
                <a:defRPr/>
              </a:pPr>
              <a:t>‹#›</a:t>
            </a:fld>
            <a:endParaRPr lang="en-GB"/>
          </a:p>
        </p:txBody>
      </p:sp>
      <p:pic>
        <p:nvPicPr>
          <p:cNvPr id="8" name="Picture 7"/>
          <p:cNvPicPr preferRelativeResize="0">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7525512" y="118872"/>
            <a:ext cx="1371600" cy="274320"/>
          </a:xfrm>
          <a:prstGeom prst="rect">
            <a:avLst/>
          </a:prstGeom>
        </p:spPr>
      </p:pic>
    </p:spTree>
  </p:cSld>
  <p:clrMap bg1="lt1" tx1="dk1" bg2="lt2" tx2="dk2" accent1="accent1" accent2="accent2" accent3="accent3" accent4="accent4" accent5="accent5" accent6="accent6" hlink="hlink" folHlink="folHlink"/>
  <p:sldLayoutIdLst>
    <p:sldLayoutId id="2147483726"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7" r:id="rId13"/>
    <p:sldLayoutId id="2147483728" r:id="rId14"/>
  </p:sldLayoutIdLst>
  <p:hf sldNum="0" hdr="0" ftr="0" dt="0"/>
  <p:txStyles>
    <p:titleStyle>
      <a:lvl1pPr algn="ctr" rtl="0" eaLnBrk="0" fontAlgn="base" hangingPunct="0">
        <a:spcBef>
          <a:spcPct val="0"/>
        </a:spcBef>
        <a:spcAft>
          <a:spcPct val="0"/>
        </a:spcAft>
        <a:defRPr sz="4400">
          <a:solidFill>
            <a:srgbClr val="CC0000"/>
          </a:solidFill>
          <a:latin typeface="+mj-lt"/>
          <a:ea typeface="+mj-ea"/>
          <a:cs typeface="+mj-cs"/>
        </a:defRPr>
      </a:lvl1pPr>
      <a:lvl2pPr algn="ctr" rtl="0" eaLnBrk="0" fontAlgn="base" hangingPunct="0">
        <a:spcBef>
          <a:spcPct val="0"/>
        </a:spcBef>
        <a:spcAft>
          <a:spcPct val="0"/>
        </a:spcAft>
        <a:defRPr sz="4400">
          <a:solidFill>
            <a:srgbClr val="CC0000"/>
          </a:solidFill>
          <a:latin typeface="Arial" charset="0"/>
        </a:defRPr>
      </a:lvl2pPr>
      <a:lvl3pPr algn="ctr" rtl="0" eaLnBrk="0" fontAlgn="base" hangingPunct="0">
        <a:spcBef>
          <a:spcPct val="0"/>
        </a:spcBef>
        <a:spcAft>
          <a:spcPct val="0"/>
        </a:spcAft>
        <a:defRPr sz="4400">
          <a:solidFill>
            <a:srgbClr val="CC0000"/>
          </a:solidFill>
          <a:latin typeface="Arial" charset="0"/>
        </a:defRPr>
      </a:lvl3pPr>
      <a:lvl4pPr algn="ctr" rtl="0" eaLnBrk="0" fontAlgn="base" hangingPunct="0">
        <a:spcBef>
          <a:spcPct val="0"/>
        </a:spcBef>
        <a:spcAft>
          <a:spcPct val="0"/>
        </a:spcAft>
        <a:defRPr sz="4400">
          <a:solidFill>
            <a:srgbClr val="CC0000"/>
          </a:solidFill>
          <a:latin typeface="Arial" charset="0"/>
        </a:defRPr>
      </a:lvl4pPr>
      <a:lvl5pPr algn="ctr" rtl="0" eaLnBrk="0" fontAlgn="base" hangingPunct="0">
        <a:spcBef>
          <a:spcPct val="0"/>
        </a:spcBef>
        <a:spcAft>
          <a:spcPct val="0"/>
        </a:spcAft>
        <a:defRPr sz="4400">
          <a:solidFill>
            <a:srgbClr val="CC0000"/>
          </a:solidFill>
          <a:latin typeface="Arial" charset="0"/>
        </a:defRPr>
      </a:lvl5pPr>
      <a:lvl6pPr marL="457200" algn="ctr" rtl="0" fontAlgn="base">
        <a:spcBef>
          <a:spcPct val="0"/>
        </a:spcBef>
        <a:spcAft>
          <a:spcPct val="0"/>
        </a:spcAft>
        <a:defRPr sz="4400">
          <a:solidFill>
            <a:srgbClr val="CC0000"/>
          </a:solidFill>
          <a:latin typeface="Arial" charset="0"/>
        </a:defRPr>
      </a:lvl6pPr>
      <a:lvl7pPr marL="914400" algn="ctr" rtl="0" fontAlgn="base">
        <a:spcBef>
          <a:spcPct val="0"/>
        </a:spcBef>
        <a:spcAft>
          <a:spcPct val="0"/>
        </a:spcAft>
        <a:defRPr sz="4400">
          <a:solidFill>
            <a:srgbClr val="CC0000"/>
          </a:solidFill>
          <a:latin typeface="Arial" charset="0"/>
        </a:defRPr>
      </a:lvl7pPr>
      <a:lvl8pPr marL="1371600" algn="ctr" rtl="0" fontAlgn="base">
        <a:spcBef>
          <a:spcPct val="0"/>
        </a:spcBef>
        <a:spcAft>
          <a:spcPct val="0"/>
        </a:spcAft>
        <a:defRPr sz="4400">
          <a:solidFill>
            <a:srgbClr val="CC0000"/>
          </a:solidFill>
          <a:latin typeface="Arial" charset="0"/>
        </a:defRPr>
      </a:lvl8pPr>
      <a:lvl9pPr marL="1828800" algn="ctr" rtl="0" fontAlgn="base">
        <a:spcBef>
          <a:spcPct val="0"/>
        </a:spcBef>
        <a:spcAft>
          <a:spcPct val="0"/>
        </a:spcAft>
        <a:defRPr sz="4400">
          <a:solidFill>
            <a:srgbClr val="CC00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5.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5.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5.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white">
          <a:xfrm>
            <a:off x="0" y="1474788"/>
            <a:ext cx="9144000" cy="5383212"/>
          </a:xfrm>
          <a:prstGeom prst="rect">
            <a:avLst/>
          </a:prstGeom>
          <a:solidFill>
            <a:srgbClr val="CC0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GB" altLang="en-US" sz="1800"/>
              <a:t> </a:t>
            </a:r>
          </a:p>
        </p:txBody>
      </p:sp>
      <p:sp>
        <p:nvSpPr>
          <p:cNvPr id="6147" name="Rectangle 3"/>
          <p:cNvSpPr>
            <a:spLocks noGrp="1" noChangeArrowheads="1"/>
          </p:cNvSpPr>
          <p:nvPr>
            <p:ph type="body" idx="1"/>
          </p:nvPr>
        </p:nvSpPr>
        <p:spPr>
          <a:xfrm>
            <a:off x="0" y="1474788"/>
            <a:ext cx="9144000" cy="5383212"/>
          </a:xfrm>
        </p:spPr>
        <p:txBody>
          <a:bodyPr anchor="ctr" anchorCtr="1"/>
          <a:lstStyle/>
          <a:p>
            <a:pPr algn="ctr">
              <a:buFontTx/>
              <a:buNone/>
            </a:pPr>
            <a:r>
              <a:rPr lang="en-GB" altLang="en-US" sz="4400" dirty="0">
                <a:solidFill>
                  <a:schemeClr val="bg1"/>
                </a:solidFill>
              </a:rPr>
              <a:t>Ohm’s law</a:t>
            </a:r>
          </a:p>
        </p:txBody>
      </p:sp>
      <p:sp>
        <p:nvSpPr>
          <p:cNvPr id="6148" name="Rectangle 4"/>
          <p:cNvSpPr>
            <a:spLocks noChangeArrowheads="1"/>
          </p:cNvSpPr>
          <p:nvPr/>
        </p:nvSpPr>
        <p:spPr bwMode="auto">
          <a:xfrm>
            <a:off x="0" y="692150"/>
            <a:ext cx="91440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0" rIns="36000" bIns="36000"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GB" altLang="en-US" sz="2400" b="1" dirty="0">
                <a:solidFill>
                  <a:srgbClr val="FF0000"/>
                </a:solidFill>
              </a:rPr>
              <a:t>Principles of electrical science</a:t>
            </a:r>
            <a:endParaRPr lang="en-US" altLang="en-US" sz="2400"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0" y="1355725"/>
            <a:ext cx="9159875" cy="4017963"/>
          </a:xfrm>
        </p:spPr>
        <p:txBody>
          <a:bodyPr lIns="360000" rIns="360000"/>
          <a:lstStyle/>
          <a:p>
            <a:pPr>
              <a:spcBef>
                <a:spcPts val="0"/>
              </a:spcBef>
              <a:spcAft>
                <a:spcPts val="1800"/>
              </a:spcAft>
              <a:buFontTx/>
              <a:buNone/>
              <a:defRPr/>
            </a:pPr>
            <a:r>
              <a:rPr lang="en-GB" sz="2400" b="1" dirty="0">
                <a:solidFill>
                  <a:schemeClr val="accent4"/>
                </a:solidFill>
              </a:rPr>
              <a:t>Current</a:t>
            </a:r>
          </a:p>
          <a:p>
            <a:pPr>
              <a:spcBef>
                <a:spcPts val="0"/>
              </a:spcBef>
              <a:spcAft>
                <a:spcPts val="1800"/>
              </a:spcAft>
              <a:defRPr/>
            </a:pPr>
            <a:r>
              <a:rPr lang="en-GB" sz="2400" dirty="0">
                <a:solidFill>
                  <a:schemeClr val="accent4"/>
                </a:solidFill>
              </a:rPr>
              <a:t>The uniform flow of electrons through a conductor is referred to as electric current.</a:t>
            </a:r>
          </a:p>
          <a:p>
            <a:pPr>
              <a:spcBef>
                <a:spcPts val="0"/>
              </a:spcBef>
              <a:spcAft>
                <a:spcPts val="1800"/>
              </a:spcAft>
              <a:defRPr/>
            </a:pPr>
            <a:r>
              <a:rPr lang="en-GB" sz="2400" dirty="0"/>
              <a:t>The unit of electric current is the </a:t>
            </a:r>
            <a:r>
              <a:rPr lang="en-GB" sz="2400" dirty="0">
                <a:solidFill>
                  <a:srgbClr val="FF0000"/>
                </a:solidFill>
              </a:rPr>
              <a:t>ampere</a:t>
            </a:r>
            <a:r>
              <a:rPr lang="en-GB" sz="2400" dirty="0"/>
              <a:t> </a:t>
            </a:r>
            <a:r>
              <a:rPr lang="en-GB" sz="2400" dirty="0">
                <a:solidFill>
                  <a:srgbClr val="FF0000"/>
                </a:solidFill>
              </a:rPr>
              <a:t>(A)</a:t>
            </a:r>
            <a:r>
              <a:rPr lang="en-GB" sz="2400" dirty="0"/>
              <a:t>.</a:t>
            </a:r>
          </a:p>
          <a:p>
            <a:pPr>
              <a:spcBef>
                <a:spcPts val="0"/>
              </a:spcBef>
              <a:spcAft>
                <a:spcPts val="1800"/>
              </a:spcAft>
              <a:defRPr/>
            </a:pPr>
            <a:r>
              <a:rPr lang="en-GB" sz="2400" dirty="0">
                <a:solidFill>
                  <a:schemeClr val="accent4"/>
                </a:solidFill>
              </a:rPr>
              <a:t>In formulae the symbol for electric current is </a:t>
            </a:r>
            <a:r>
              <a:rPr lang="en-GB" sz="2400" dirty="0">
                <a:solidFill>
                  <a:srgbClr val="FF0000"/>
                </a:solidFill>
              </a:rPr>
              <a:t>I</a:t>
            </a:r>
            <a:r>
              <a:rPr lang="en-GB" sz="2400" dirty="0">
                <a:solidFill>
                  <a:schemeClr val="accent4"/>
                </a:solidFill>
              </a:rPr>
              <a:t>.</a:t>
            </a:r>
          </a:p>
        </p:txBody>
      </p:sp>
      <p:sp>
        <p:nvSpPr>
          <p:cNvPr id="7172" name="Line 9"/>
          <p:cNvSpPr>
            <a:spLocks noChangeShapeType="1"/>
          </p:cNvSpPr>
          <p:nvPr/>
        </p:nvSpPr>
        <p:spPr bwMode="auto">
          <a:xfrm>
            <a:off x="22225" y="1355725"/>
            <a:ext cx="9144000" cy="0"/>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itle 1"/>
          <p:cNvSpPr>
            <a:spLocks noGrp="1"/>
          </p:cNvSpPr>
          <p:nvPr>
            <p:ph type="title"/>
          </p:nvPr>
        </p:nvSpPr>
        <p:spPr/>
        <p:txBody>
          <a:bodyPr/>
          <a:lstStyle/>
          <a:p>
            <a:r>
              <a:rPr lang="en-GB" dirty="0"/>
              <a:t>Ohm’s Law</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1" y="1355725"/>
            <a:ext cx="9144000" cy="5241925"/>
          </a:xfrm>
        </p:spPr>
        <p:txBody>
          <a:bodyPr lIns="360000" rIns="360000"/>
          <a:lstStyle/>
          <a:p>
            <a:pPr>
              <a:spcBef>
                <a:spcPts val="0"/>
              </a:spcBef>
              <a:spcAft>
                <a:spcPts val="1800"/>
              </a:spcAft>
              <a:buFontTx/>
              <a:buNone/>
              <a:defRPr/>
            </a:pPr>
            <a:r>
              <a:rPr lang="en-GB" sz="2400" b="1" dirty="0">
                <a:solidFill>
                  <a:schemeClr val="accent4"/>
                </a:solidFill>
              </a:rPr>
              <a:t>Electromotive force (EMF)</a:t>
            </a:r>
            <a:endParaRPr lang="en-GB" sz="2400" dirty="0">
              <a:solidFill>
                <a:schemeClr val="accent4"/>
              </a:solidFill>
            </a:endParaRPr>
          </a:p>
          <a:p>
            <a:pPr>
              <a:spcBef>
                <a:spcPts val="0"/>
              </a:spcBef>
              <a:spcAft>
                <a:spcPts val="1800"/>
              </a:spcAft>
              <a:defRPr/>
            </a:pPr>
            <a:r>
              <a:rPr lang="en-GB" sz="2400" dirty="0">
                <a:solidFill>
                  <a:schemeClr val="accent4"/>
                </a:solidFill>
              </a:rPr>
              <a:t>The EMF provides a difference in potential between two open terminals of an electrical circuit. When the circuit is complete, this potential difference causes the electrons to flow in a uniform direction around the circuit and produce a flow of current.</a:t>
            </a:r>
          </a:p>
          <a:p>
            <a:pPr>
              <a:spcBef>
                <a:spcPts val="0"/>
              </a:spcBef>
              <a:spcAft>
                <a:spcPts val="1800"/>
              </a:spcAft>
              <a:defRPr/>
            </a:pPr>
            <a:r>
              <a:rPr lang="en-GB" sz="2400" dirty="0"/>
              <a:t>The unit of EMF is the</a:t>
            </a:r>
            <a:r>
              <a:rPr lang="en-GB" sz="2400" dirty="0">
                <a:solidFill>
                  <a:srgbClr val="FF0000"/>
                </a:solidFill>
              </a:rPr>
              <a:t> volt (V)</a:t>
            </a:r>
            <a:r>
              <a:rPr lang="en-GB" sz="2400" dirty="0"/>
              <a:t>.</a:t>
            </a:r>
          </a:p>
          <a:p>
            <a:pPr>
              <a:spcBef>
                <a:spcPts val="0"/>
              </a:spcBef>
              <a:spcAft>
                <a:spcPts val="1800"/>
              </a:spcAft>
              <a:defRPr/>
            </a:pPr>
            <a:r>
              <a:rPr lang="en-GB" sz="2400" dirty="0">
                <a:solidFill>
                  <a:schemeClr val="accent4"/>
                </a:solidFill>
              </a:rPr>
              <a:t>In formulae the symbol for EMF is </a:t>
            </a:r>
            <a:r>
              <a:rPr lang="en-GB" sz="2400" dirty="0">
                <a:solidFill>
                  <a:srgbClr val="FF0000"/>
                </a:solidFill>
              </a:rPr>
              <a:t>V</a:t>
            </a:r>
            <a:r>
              <a:rPr lang="en-GB" sz="2400" dirty="0">
                <a:solidFill>
                  <a:schemeClr val="accent4"/>
                </a:solidFill>
              </a:rPr>
              <a:t>.</a:t>
            </a:r>
          </a:p>
        </p:txBody>
      </p:sp>
      <p:sp>
        <p:nvSpPr>
          <p:cNvPr id="8196" name="Line 9"/>
          <p:cNvSpPr>
            <a:spLocks noChangeShapeType="1"/>
          </p:cNvSpPr>
          <p:nvPr/>
        </p:nvSpPr>
        <p:spPr bwMode="auto">
          <a:xfrm>
            <a:off x="22225" y="1355725"/>
            <a:ext cx="9144000" cy="0"/>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itle 1"/>
          <p:cNvSpPr>
            <a:spLocks noGrp="1"/>
          </p:cNvSpPr>
          <p:nvPr>
            <p:ph type="title"/>
          </p:nvPr>
        </p:nvSpPr>
        <p:spPr/>
        <p:txBody>
          <a:bodyPr/>
          <a:lstStyle/>
          <a:p>
            <a:r>
              <a:rPr lang="en-GB" dirty="0"/>
              <a:t>Ohm’s Law</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0" y="1355725"/>
            <a:ext cx="9144000" cy="4895850"/>
          </a:xfrm>
        </p:spPr>
        <p:txBody>
          <a:bodyPr lIns="360000" rIns="360000"/>
          <a:lstStyle/>
          <a:p>
            <a:pPr>
              <a:spcBef>
                <a:spcPts val="0"/>
              </a:spcBef>
              <a:spcAft>
                <a:spcPts val="1800"/>
              </a:spcAft>
              <a:buFontTx/>
              <a:buNone/>
              <a:defRPr/>
            </a:pPr>
            <a:r>
              <a:rPr lang="en-GB" sz="2400" b="1" dirty="0">
                <a:solidFill>
                  <a:schemeClr val="accent4"/>
                </a:solidFill>
              </a:rPr>
              <a:t>Resistance</a:t>
            </a:r>
            <a:endParaRPr lang="en-GB" sz="2400" dirty="0">
              <a:solidFill>
                <a:schemeClr val="accent4"/>
              </a:solidFill>
            </a:endParaRPr>
          </a:p>
          <a:p>
            <a:pPr>
              <a:spcBef>
                <a:spcPts val="0"/>
              </a:spcBef>
              <a:spcAft>
                <a:spcPts val="1800"/>
              </a:spcAft>
              <a:defRPr/>
            </a:pPr>
            <a:r>
              <a:rPr lang="en-GB" sz="2400" dirty="0">
                <a:solidFill>
                  <a:schemeClr val="accent4"/>
                </a:solidFill>
              </a:rPr>
              <a:t>Every circuit presents some opposition to the flow of current in the electric circuit, which has to be overcome by the electrical pressure applied. This opposition is called </a:t>
            </a:r>
            <a:r>
              <a:rPr lang="en-GB" sz="2400" dirty="0">
                <a:solidFill>
                  <a:srgbClr val="FF0000"/>
                </a:solidFill>
              </a:rPr>
              <a:t>resistance</a:t>
            </a:r>
            <a:r>
              <a:rPr lang="en-GB" sz="2400" dirty="0">
                <a:solidFill>
                  <a:schemeClr val="accent4"/>
                </a:solidFill>
              </a:rPr>
              <a:t>.</a:t>
            </a:r>
          </a:p>
          <a:p>
            <a:pPr>
              <a:spcBef>
                <a:spcPts val="0"/>
              </a:spcBef>
              <a:spcAft>
                <a:spcPts val="1800"/>
              </a:spcAft>
              <a:defRPr/>
            </a:pPr>
            <a:r>
              <a:rPr lang="en-GB" sz="2400" dirty="0"/>
              <a:t>The unit of resistance is </a:t>
            </a:r>
            <a:r>
              <a:rPr lang="en-GB" sz="2400" dirty="0">
                <a:solidFill>
                  <a:srgbClr val="FF0000"/>
                </a:solidFill>
              </a:rPr>
              <a:t>ohm (Ω)</a:t>
            </a:r>
            <a:r>
              <a:rPr lang="en-GB" sz="2400" dirty="0"/>
              <a:t>.</a:t>
            </a:r>
          </a:p>
          <a:p>
            <a:pPr>
              <a:spcBef>
                <a:spcPts val="0"/>
              </a:spcBef>
              <a:spcAft>
                <a:spcPts val="1800"/>
              </a:spcAft>
              <a:defRPr/>
            </a:pPr>
            <a:r>
              <a:rPr lang="en-GB" sz="2400" dirty="0">
                <a:solidFill>
                  <a:schemeClr val="accent4"/>
                </a:solidFill>
              </a:rPr>
              <a:t>In formulae the symbol for resistance is </a:t>
            </a:r>
            <a:r>
              <a:rPr lang="en-GB" sz="2400" dirty="0">
                <a:solidFill>
                  <a:srgbClr val="FF0000"/>
                </a:solidFill>
              </a:rPr>
              <a:t>R</a:t>
            </a:r>
            <a:r>
              <a:rPr lang="en-GB" sz="2400" dirty="0">
                <a:solidFill>
                  <a:schemeClr val="accent4"/>
                </a:solidFill>
              </a:rPr>
              <a:t>.</a:t>
            </a:r>
          </a:p>
        </p:txBody>
      </p:sp>
      <p:sp>
        <p:nvSpPr>
          <p:cNvPr id="9220" name="Line 9"/>
          <p:cNvSpPr>
            <a:spLocks noChangeShapeType="1"/>
          </p:cNvSpPr>
          <p:nvPr/>
        </p:nvSpPr>
        <p:spPr bwMode="auto">
          <a:xfrm>
            <a:off x="22225" y="1355725"/>
            <a:ext cx="9144000" cy="0"/>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itle 1"/>
          <p:cNvSpPr>
            <a:spLocks noGrp="1"/>
          </p:cNvSpPr>
          <p:nvPr>
            <p:ph type="title"/>
          </p:nvPr>
        </p:nvSpPr>
        <p:spPr/>
        <p:txBody>
          <a:bodyPr/>
          <a:lstStyle/>
          <a:p>
            <a:r>
              <a:rPr lang="en-GB" dirty="0"/>
              <a:t>Ohm’s Law</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hms law triangl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0350" y="2952750"/>
            <a:ext cx="4333875" cy="373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8355" name="Rectangle 3"/>
          <p:cNvSpPr>
            <a:spLocks noGrp="1" noChangeArrowheads="1"/>
          </p:cNvSpPr>
          <p:nvPr>
            <p:ph type="body" idx="1"/>
          </p:nvPr>
        </p:nvSpPr>
        <p:spPr>
          <a:xfrm>
            <a:off x="273050" y="1524000"/>
            <a:ext cx="8642350" cy="1739900"/>
          </a:xfrm>
        </p:spPr>
        <p:txBody>
          <a:bodyPr/>
          <a:lstStyle/>
          <a:p>
            <a:pPr marL="0" indent="0">
              <a:buFontTx/>
              <a:buNone/>
            </a:pPr>
            <a:r>
              <a:rPr lang="en-GB" altLang="en-US" sz="2400" dirty="0"/>
              <a:t>The current flowing in any circuit is directly proportional to the applied voltage and inversely proportional to the resistance of the circuit, provided that the temperature of the circuit remains constant.</a:t>
            </a:r>
          </a:p>
        </p:txBody>
      </p:sp>
      <p:sp>
        <p:nvSpPr>
          <p:cNvPr id="7" name="TextBox 6"/>
          <p:cNvSpPr txBox="1">
            <a:spLocks noChangeArrowheads="1"/>
          </p:cNvSpPr>
          <p:nvPr/>
        </p:nvSpPr>
        <p:spPr bwMode="auto">
          <a:xfrm>
            <a:off x="5435600" y="3263900"/>
            <a:ext cx="3132138"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GB" altLang="en-US" sz="2400" dirty="0">
                <a:solidFill>
                  <a:srgbClr val="FF0000"/>
                </a:solidFill>
              </a:rPr>
              <a:t>V = I × R</a:t>
            </a:r>
          </a:p>
          <a:p>
            <a:pPr eaLnBrk="1" hangingPunct="1"/>
            <a:endParaRPr lang="en-GB" altLang="en-US" sz="2400" dirty="0">
              <a:solidFill>
                <a:srgbClr val="FF0000"/>
              </a:solidFill>
            </a:endParaRPr>
          </a:p>
          <a:p>
            <a:pPr eaLnBrk="1" hangingPunct="1"/>
            <a:r>
              <a:rPr lang="en-GB" altLang="en-US" sz="2400" dirty="0">
                <a:solidFill>
                  <a:srgbClr val="FF0000"/>
                </a:solidFill>
              </a:rPr>
              <a:t>I = </a:t>
            </a:r>
            <a:r>
              <a:rPr lang="en-GB" altLang="en-US" sz="2400" u="sng" dirty="0">
                <a:solidFill>
                  <a:srgbClr val="FF0000"/>
                </a:solidFill>
              </a:rPr>
              <a:t>V</a:t>
            </a:r>
            <a:br>
              <a:rPr lang="en-GB" altLang="en-US" sz="2400" dirty="0">
                <a:solidFill>
                  <a:srgbClr val="FF0000"/>
                </a:solidFill>
              </a:rPr>
            </a:br>
            <a:r>
              <a:rPr lang="en-GB" altLang="en-US" sz="2400" dirty="0">
                <a:solidFill>
                  <a:srgbClr val="FF0000"/>
                </a:solidFill>
              </a:rPr>
              <a:t>     R</a:t>
            </a:r>
          </a:p>
          <a:p>
            <a:pPr eaLnBrk="1" hangingPunct="1"/>
            <a:endParaRPr lang="en-GB" altLang="en-US" sz="2400" dirty="0">
              <a:solidFill>
                <a:srgbClr val="FF0000"/>
              </a:solidFill>
            </a:endParaRPr>
          </a:p>
          <a:p>
            <a:pPr eaLnBrk="1" hangingPunct="1"/>
            <a:r>
              <a:rPr lang="en-GB" altLang="en-US" sz="2400" dirty="0">
                <a:solidFill>
                  <a:srgbClr val="FF0000"/>
                </a:solidFill>
              </a:rPr>
              <a:t>R = </a:t>
            </a:r>
            <a:r>
              <a:rPr lang="en-GB" altLang="en-US" sz="2400" u="sng" dirty="0">
                <a:solidFill>
                  <a:srgbClr val="FF0000"/>
                </a:solidFill>
              </a:rPr>
              <a:t>V</a:t>
            </a:r>
            <a:br>
              <a:rPr lang="en-GB" altLang="en-US" sz="2400" dirty="0">
                <a:solidFill>
                  <a:srgbClr val="FF0000"/>
                </a:solidFill>
              </a:rPr>
            </a:br>
            <a:r>
              <a:rPr lang="en-GB" altLang="en-US" sz="2400" dirty="0">
                <a:solidFill>
                  <a:srgbClr val="FF0000"/>
                </a:solidFill>
              </a:rPr>
              <a:t>       I</a:t>
            </a:r>
          </a:p>
        </p:txBody>
      </p:sp>
      <p:sp>
        <p:nvSpPr>
          <p:cNvPr id="10246" name="Line 9"/>
          <p:cNvSpPr>
            <a:spLocks noChangeShapeType="1"/>
          </p:cNvSpPr>
          <p:nvPr/>
        </p:nvSpPr>
        <p:spPr bwMode="auto">
          <a:xfrm>
            <a:off x="22225" y="1355725"/>
            <a:ext cx="9144000" cy="0"/>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 name="Title 1"/>
          <p:cNvSpPr>
            <a:spLocks noGrp="1"/>
          </p:cNvSpPr>
          <p:nvPr>
            <p:ph type="title"/>
          </p:nvPr>
        </p:nvSpPr>
        <p:spPr>
          <a:xfrm>
            <a:off x="457200" y="277813"/>
            <a:ext cx="8229600" cy="1143000"/>
          </a:xfrm>
        </p:spPr>
        <p:txBody>
          <a:bodyPr/>
          <a:lstStyle/>
          <a:p>
            <a:r>
              <a:rPr lang="en-GB" dirty="0"/>
              <a:t>Ohm’s Law</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9" name="Table 18"/>
          <p:cNvGraphicFramePr>
            <a:graphicFrameLocks noGrp="1"/>
          </p:cNvGraphicFramePr>
          <p:nvPr>
            <p:extLst>
              <p:ext uri="{D42A27DB-BD31-4B8C-83A1-F6EECF244321}">
                <p14:modId xmlns:p14="http://schemas.microsoft.com/office/powerpoint/2010/main" val="269137653"/>
              </p:ext>
            </p:extLst>
          </p:nvPr>
        </p:nvGraphicFramePr>
        <p:xfrm>
          <a:off x="3944938" y="4908550"/>
          <a:ext cx="4716461" cy="641350"/>
        </p:xfrm>
        <a:graphic>
          <a:graphicData uri="http://schemas.openxmlformats.org/drawingml/2006/table">
            <a:tbl>
              <a:tblPr firstRow="1" bandRow="1">
                <a:tableStyleId>{5C22544A-7EE6-4342-B048-85BDC9FD1C3A}</a:tableStyleId>
              </a:tblPr>
              <a:tblGrid>
                <a:gridCol w="2209664">
                  <a:extLst>
                    <a:ext uri="{9D8B030D-6E8A-4147-A177-3AD203B41FA5}">
                      <a16:colId xmlns:a16="http://schemas.microsoft.com/office/drawing/2014/main" val="20000"/>
                    </a:ext>
                  </a:extLst>
                </a:gridCol>
                <a:gridCol w="297133">
                  <a:extLst>
                    <a:ext uri="{9D8B030D-6E8A-4147-A177-3AD203B41FA5}">
                      <a16:colId xmlns:a16="http://schemas.microsoft.com/office/drawing/2014/main" val="20001"/>
                    </a:ext>
                  </a:extLst>
                </a:gridCol>
                <a:gridCol w="2209664">
                  <a:extLst>
                    <a:ext uri="{9D8B030D-6E8A-4147-A177-3AD203B41FA5}">
                      <a16:colId xmlns:a16="http://schemas.microsoft.com/office/drawing/2014/main" val="20002"/>
                    </a:ext>
                  </a:extLst>
                </a:gridCol>
              </a:tblGrid>
              <a:tr h="641350">
                <a:tc>
                  <a:txBody>
                    <a:bodyPr/>
                    <a:lstStyle/>
                    <a:p>
                      <a:pPr algn="r"/>
                      <a:endParaRPr lang="en-GB" sz="1800" b="0" dirty="0">
                        <a:solidFill>
                          <a:schemeClr val="tx1"/>
                        </a:solidFill>
                      </a:endParaRPr>
                    </a:p>
                  </a:txBody>
                  <a:tcPr marL="91449" marR="91449" marT="45811" marB="45811" anchor="ctr">
                    <a:noFill/>
                  </a:tcPr>
                </a:tc>
                <a:tc>
                  <a:txBody>
                    <a:bodyPr/>
                    <a:lstStyle/>
                    <a:p>
                      <a:pPr algn="ctr"/>
                      <a:r>
                        <a:rPr lang="en-GB" sz="1800" b="0" dirty="0">
                          <a:solidFill>
                            <a:schemeClr val="tx1"/>
                          </a:solidFill>
                        </a:rPr>
                        <a:t>=</a:t>
                      </a:r>
                    </a:p>
                  </a:txBody>
                  <a:tcPr marL="91449" marR="91449" marT="45811" marB="45811" anchor="ctr">
                    <a:noFill/>
                  </a:tcPr>
                </a:tc>
                <a:tc>
                  <a:txBody>
                    <a:bodyPr/>
                    <a:lstStyle/>
                    <a:p>
                      <a:r>
                        <a:rPr lang="en-GB" sz="1800" b="0" u="sng" dirty="0">
                          <a:solidFill>
                            <a:schemeClr val="tx1"/>
                          </a:solidFill>
                        </a:rPr>
                        <a:t>10</a:t>
                      </a:r>
                      <a:br>
                        <a:rPr lang="en-GB" sz="1800" b="0" dirty="0">
                          <a:solidFill>
                            <a:schemeClr val="tx1"/>
                          </a:solidFill>
                        </a:rPr>
                      </a:br>
                      <a:r>
                        <a:rPr lang="en-GB" sz="1800" b="0" dirty="0">
                          <a:solidFill>
                            <a:schemeClr val="tx1"/>
                          </a:solidFill>
                        </a:rPr>
                        <a:t>20</a:t>
                      </a:r>
                    </a:p>
                  </a:txBody>
                  <a:tcPr marL="91449" marR="91449" marT="45811" marB="45811" anchor="ctr">
                    <a:noFill/>
                  </a:tcPr>
                </a:tc>
                <a:extLst>
                  <a:ext uri="{0D108BD9-81ED-4DB2-BD59-A6C34878D82A}">
                    <a16:rowId xmlns:a16="http://schemas.microsoft.com/office/drawing/2014/main" val="10000"/>
                  </a:ext>
                </a:extLst>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3954067824"/>
              </p:ext>
            </p:extLst>
          </p:nvPr>
        </p:nvGraphicFramePr>
        <p:xfrm>
          <a:off x="2249488" y="4135438"/>
          <a:ext cx="5508625" cy="640034"/>
        </p:xfrm>
        <a:graphic>
          <a:graphicData uri="http://schemas.openxmlformats.org/drawingml/2006/table">
            <a:tbl>
              <a:tblPr firstRow="1" bandRow="1">
                <a:tableStyleId>{5C22544A-7EE6-4342-B048-85BDC9FD1C3A}</a:tableStyleId>
              </a:tblPr>
              <a:tblGrid>
                <a:gridCol w="2580793">
                  <a:extLst>
                    <a:ext uri="{9D8B030D-6E8A-4147-A177-3AD203B41FA5}">
                      <a16:colId xmlns:a16="http://schemas.microsoft.com/office/drawing/2014/main" val="20000"/>
                    </a:ext>
                  </a:extLst>
                </a:gridCol>
                <a:gridCol w="347039">
                  <a:extLst>
                    <a:ext uri="{9D8B030D-6E8A-4147-A177-3AD203B41FA5}">
                      <a16:colId xmlns:a16="http://schemas.microsoft.com/office/drawing/2014/main" val="20001"/>
                    </a:ext>
                  </a:extLst>
                </a:gridCol>
                <a:gridCol w="2580793">
                  <a:extLst>
                    <a:ext uri="{9D8B030D-6E8A-4147-A177-3AD203B41FA5}">
                      <a16:colId xmlns:a16="http://schemas.microsoft.com/office/drawing/2014/main" val="20002"/>
                    </a:ext>
                  </a:extLst>
                </a:gridCol>
              </a:tblGrid>
              <a:tr h="639762">
                <a:tc>
                  <a:txBody>
                    <a:bodyPr/>
                    <a:lstStyle/>
                    <a:p>
                      <a:pPr algn="r"/>
                      <a:r>
                        <a:rPr lang="en-GB" sz="1800" b="0" dirty="0">
                          <a:solidFill>
                            <a:schemeClr val="tx1"/>
                          </a:solidFill>
                        </a:rPr>
                        <a:t>I</a:t>
                      </a:r>
                    </a:p>
                  </a:txBody>
                  <a:tcPr marL="91449" marR="91449" marT="45697" marB="45697" anchor="ctr">
                    <a:noFill/>
                  </a:tcPr>
                </a:tc>
                <a:tc>
                  <a:txBody>
                    <a:bodyPr/>
                    <a:lstStyle/>
                    <a:p>
                      <a:pPr algn="ctr"/>
                      <a:r>
                        <a:rPr lang="en-GB" sz="1800" b="0" dirty="0">
                          <a:solidFill>
                            <a:schemeClr val="tx1"/>
                          </a:solidFill>
                        </a:rPr>
                        <a:t>=</a:t>
                      </a:r>
                    </a:p>
                  </a:txBody>
                  <a:tcPr marL="91449" marR="91449" marT="45697" marB="45697" anchor="ctr">
                    <a:noFill/>
                  </a:tcPr>
                </a:tc>
                <a:tc>
                  <a:txBody>
                    <a:bodyPr/>
                    <a:lstStyle/>
                    <a:p>
                      <a:r>
                        <a:rPr lang="en-GB" sz="1800" b="0" u="sng" dirty="0">
                          <a:solidFill>
                            <a:schemeClr val="tx1"/>
                          </a:solidFill>
                        </a:rPr>
                        <a:t>V</a:t>
                      </a:r>
                      <a:br>
                        <a:rPr lang="en-GB" sz="1800" b="0" dirty="0">
                          <a:solidFill>
                            <a:schemeClr val="tx1"/>
                          </a:solidFill>
                        </a:rPr>
                      </a:br>
                      <a:r>
                        <a:rPr lang="en-GB" sz="1800" b="0" dirty="0">
                          <a:solidFill>
                            <a:schemeClr val="tx1"/>
                          </a:solidFill>
                        </a:rPr>
                        <a:t>R</a:t>
                      </a:r>
                    </a:p>
                  </a:txBody>
                  <a:tcPr marL="91449" marR="91449" marT="45697" marB="45697" anchor="ctr">
                    <a:noFill/>
                  </a:tcPr>
                </a:tc>
                <a:extLst>
                  <a:ext uri="{0D108BD9-81ED-4DB2-BD59-A6C34878D82A}">
                    <a16:rowId xmlns:a16="http://schemas.microsoft.com/office/drawing/2014/main" val="10000"/>
                  </a:ext>
                </a:extLst>
              </a:tr>
            </a:tbl>
          </a:graphicData>
        </a:graphic>
      </p:graphicFrame>
      <p:sp>
        <p:nvSpPr>
          <p:cNvPr id="29" name="Text Box 32"/>
          <p:cNvSpPr txBox="1">
            <a:spLocks noChangeArrowheads="1"/>
          </p:cNvSpPr>
          <p:nvPr/>
        </p:nvSpPr>
        <p:spPr bwMode="auto">
          <a:xfrm>
            <a:off x="309563" y="1606550"/>
            <a:ext cx="83661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GB" altLang="en-US" dirty="0"/>
              <a:t>An EMF of 10 volts is applied to a resistance of 20Ω. Calculate the current that will flow.</a:t>
            </a:r>
          </a:p>
        </p:txBody>
      </p:sp>
      <p:sp>
        <p:nvSpPr>
          <p:cNvPr id="32" name="Text Box 32"/>
          <p:cNvSpPr txBox="1">
            <a:spLocks noChangeArrowheads="1"/>
          </p:cNvSpPr>
          <p:nvPr/>
        </p:nvSpPr>
        <p:spPr bwMode="auto">
          <a:xfrm>
            <a:off x="3468688" y="5059363"/>
            <a:ext cx="33480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GB" altLang="en-US"/>
              <a:t>Put some figures in:</a:t>
            </a:r>
            <a:endParaRPr lang="en-GB" altLang="en-US">
              <a:latin typeface="Lucida Handwriting" pitchFamily="66" charset="0"/>
            </a:endParaRPr>
          </a:p>
        </p:txBody>
      </p:sp>
      <p:sp>
        <p:nvSpPr>
          <p:cNvPr id="13" name="TextBox 12"/>
          <p:cNvSpPr txBox="1">
            <a:spLocks noChangeArrowheads="1"/>
          </p:cNvSpPr>
          <p:nvPr/>
        </p:nvSpPr>
        <p:spPr bwMode="auto">
          <a:xfrm>
            <a:off x="309563" y="3125788"/>
            <a:ext cx="49831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GB" altLang="en-US" dirty="0"/>
              <a:t>Always draw a small circuit diagram, as this will help you to visualise the situation.</a:t>
            </a:r>
          </a:p>
        </p:txBody>
      </p:sp>
      <p:pic>
        <p:nvPicPr>
          <p:cNvPr id="14" name="Picture 13" descr="Ohms Law 0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97588" y="2108200"/>
            <a:ext cx="2381250" cy="216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descr="ohms law triangl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3833813"/>
            <a:ext cx="3344863"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a:spLocks noChangeArrowheads="1"/>
          </p:cNvSpPr>
          <p:nvPr/>
        </p:nvSpPr>
        <p:spPr bwMode="auto">
          <a:xfrm>
            <a:off x="269875" y="2332038"/>
            <a:ext cx="48069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GB" altLang="en-US" dirty="0"/>
              <a:t>We need to find the formula for I so we can use the Ohm’s Law triangle.</a:t>
            </a:r>
          </a:p>
        </p:txBody>
      </p:sp>
      <p:sp>
        <p:nvSpPr>
          <p:cNvPr id="17" name="TextBox 16"/>
          <p:cNvSpPr txBox="1">
            <a:spLocks noChangeArrowheads="1"/>
          </p:cNvSpPr>
          <p:nvPr/>
        </p:nvSpPr>
        <p:spPr bwMode="auto">
          <a:xfrm>
            <a:off x="2222500" y="4255430"/>
            <a:ext cx="30607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GB" altLang="en-US" dirty="0"/>
              <a:t>Covering I gives us:</a:t>
            </a:r>
          </a:p>
        </p:txBody>
      </p:sp>
      <p:pic>
        <p:nvPicPr>
          <p:cNvPr id="18" name="Picture 17" descr="hand up small.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4538" y="5659438"/>
            <a:ext cx="785812"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 Box 32"/>
          <p:cNvSpPr txBox="1">
            <a:spLocks noChangeArrowheads="1"/>
          </p:cNvSpPr>
          <p:nvPr/>
        </p:nvSpPr>
        <p:spPr bwMode="auto">
          <a:xfrm>
            <a:off x="3268663" y="5659438"/>
            <a:ext cx="3614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GB" altLang="en-US"/>
              <a:t>Calculate through to give:</a:t>
            </a:r>
            <a:endParaRPr lang="en-GB" altLang="en-US">
              <a:latin typeface="Lucida Handwriting" pitchFamily="66" charset="0"/>
            </a:endParaRPr>
          </a:p>
        </p:txBody>
      </p:sp>
      <p:graphicFrame>
        <p:nvGraphicFramePr>
          <p:cNvPr id="21" name="Table 20"/>
          <p:cNvGraphicFramePr>
            <a:graphicFrameLocks noGrp="1"/>
          </p:cNvGraphicFramePr>
          <p:nvPr>
            <p:extLst>
              <p:ext uri="{D42A27DB-BD31-4B8C-83A1-F6EECF244321}">
                <p14:modId xmlns:p14="http://schemas.microsoft.com/office/powerpoint/2010/main" val="3654714333"/>
              </p:ext>
            </p:extLst>
          </p:nvPr>
        </p:nvGraphicFramePr>
        <p:xfrm>
          <a:off x="4460875" y="5648325"/>
          <a:ext cx="3924299" cy="371475"/>
        </p:xfrm>
        <a:graphic>
          <a:graphicData uri="http://schemas.openxmlformats.org/drawingml/2006/table">
            <a:tbl>
              <a:tblPr firstRow="1" bandRow="1">
                <a:tableStyleId>{5C22544A-7EE6-4342-B048-85BDC9FD1C3A}</a:tableStyleId>
              </a:tblPr>
              <a:tblGrid>
                <a:gridCol w="1838536">
                  <a:extLst>
                    <a:ext uri="{9D8B030D-6E8A-4147-A177-3AD203B41FA5}">
                      <a16:colId xmlns:a16="http://schemas.microsoft.com/office/drawing/2014/main" val="20000"/>
                    </a:ext>
                  </a:extLst>
                </a:gridCol>
                <a:gridCol w="247227">
                  <a:extLst>
                    <a:ext uri="{9D8B030D-6E8A-4147-A177-3AD203B41FA5}">
                      <a16:colId xmlns:a16="http://schemas.microsoft.com/office/drawing/2014/main" val="20001"/>
                    </a:ext>
                  </a:extLst>
                </a:gridCol>
                <a:gridCol w="1838536">
                  <a:extLst>
                    <a:ext uri="{9D8B030D-6E8A-4147-A177-3AD203B41FA5}">
                      <a16:colId xmlns:a16="http://schemas.microsoft.com/office/drawing/2014/main" val="20002"/>
                    </a:ext>
                  </a:extLst>
                </a:gridCol>
              </a:tblGrid>
              <a:tr h="371475">
                <a:tc>
                  <a:txBody>
                    <a:bodyPr/>
                    <a:lstStyle/>
                    <a:p>
                      <a:pPr algn="r"/>
                      <a:endParaRPr lang="en-GB" sz="1800" b="0" dirty="0">
                        <a:solidFill>
                          <a:schemeClr val="tx1"/>
                        </a:solidFill>
                      </a:endParaRPr>
                    </a:p>
                  </a:txBody>
                  <a:tcPr marL="91449" marR="91449" marT="45798" marB="45798" anchor="ctr">
                    <a:noFill/>
                  </a:tcPr>
                </a:tc>
                <a:tc>
                  <a:txBody>
                    <a:bodyPr/>
                    <a:lstStyle/>
                    <a:p>
                      <a:pPr algn="ctr"/>
                      <a:r>
                        <a:rPr lang="en-GB" sz="1800" b="0" dirty="0">
                          <a:solidFill>
                            <a:schemeClr val="tx1"/>
                          </a:solidFill>
                        </a:rPr>
                        <a:t>=</a:t>
                      </a:r>
                    </a:p>
                  </a:txBody>
                  <a:tcPr marL="91449" marR="91449" marT="45798" marB="45798" anchor="ctr">
                    <a:noFill/>
                  </a:tcPr>
                </a:tc>
                <a:tc>
                  <a:txBody>
                    <a:bodyPr/>
                    <a:lstStyle/>
                    <a:p>
                      <a:r>
                        <a:rPr lang="en-GB" sz="1800" b="0" u="none" dirty="0">
                          <a:solidFill>
                            <a:srgbClr val="FF0000"/>
                          </a:solidFill>
                        </a:rPr>
                        <a:t>0.5A</a:t>
                      </a:r>
                    </a:p>
                  </a:txBody>
                  <a:tcPr marL="91449" marR="91449" marT="45798" marB="45798" anchor="ctr">
                    <a:noFill/>
                  </a:tcPr>
                </a:tc>
                <a:extLst>
                  <a:ext uri="{0D108BD9-81ED-4DB2-BD59-A6C34878D82A}">
                    <a16:rowId xmlns:a16="http://schemas.microsoft.com/office/drawing/2014/main" val="10000"/>
                  </a:ext>
                </a:extLst>
              </a:tr>
            </a:tbl>
          </a:graphicData>
        </a:graphic>
      </p:graphicFrame>
      <p:sp>
        <p:nvSpPr>
          <p:cNvPr id="22" name="Rectangle 21"/>
          <p:cNvSpPr>
            <a:spLocks noGrp="1" noChangeArrowheads="1"/>
          </p:cNvSpPr>
          <p:nvPr/>
        </p:nvSpPr>
        <p:spPr bwMode="auto">
          <a:xfrm>
            <a:off x="1530350" y="549275"/>
            <a:ext cx="6948488" cy="763588"/>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rgbClr val="CC0000"/>
                </a:solidFill>
                <a:latin typeface="+mj-lt"/>
                <a:ea typeface="+mj-ea"/>
                <a:cs typeface="+mj-cs"/>
              </a:defRPr>
            </a:lvl1pPr>
            <a:lvl2pPr algn="ctr" rtl="0" eaLnBrk="0" fontAlgn="base" hangingPunct="0">
              <a:spcBef>
                <a:spcPct val="0"/>
              </a:spcBef>
              <a:spcAft>
                <a:spcPct val="0"/>
              </a:spcAft>
              <a:defRPr sz="4400">
                <a:solidFill>
                  <a:srgbClr val="CC0000"/>
                </a:solidFill>
                <a:latin typeface="Arial" charset="0"/>
              </a:defRPr>
            </a:lvl2pPr>
            <a:lvl3pPr algn="ctr" rtl="0" eaLnBrk="0" fontAlgn="base" hangingPunct="0">
              <a:spcBef>
                <a:spcPct val="0"/>
              </a:spcBef>
              <a:spcAft>
                <a:spcPct val="0"/>
              </a:spcAft>
              <a:defRPr sz="4400">
                <a:solidFill>
                  <a:srgbClr val="CC0000"/>
                </a:solidFill>
                <a:latin typeface="Arial" charset="0"/>
              </a:defRPr>
            </a:lvl3pPr>
            <a:lvl4pPr algn="ctr" rtl="0" eaLnBrk="0" fontAlgn="base" hangingPunct="0">
              <a:spcBef>
                <a:spcPct val="0"/>
              </a:spcBef>
              <a:spcAft>
                <a:spcPct val="0"/>
              </a:spcAft>
              <a:defRPr sz="4400">
                <a:solidFill>
                  <a:srgbClr val="CC0000"/>
                </a:solidFill>
                <a:latin typeface="Arial" charset="0"/>
              </a:defRPr>
            </a:lvl4pPr>
            <a:lvl5pPr algn="ctr" rtl="0" eaLnBrk="0" fontAlgn="base" hangingPunct="0">
              <a:spcBef>
                <a:spcPct val="0"/>
              </a:spcBef>
              <a:spcAft>
                <a:spcPct val="0"/>
              </a:spcAft>
              <a:defRPr sz="4400">
                <a:solidFill>
                  <a:srgbClr val="CC0000"/>
                </a:solidFill>
                <a:latin typeface="Arial" charset="0"/>
              </a:defRPr>
            </a:lvl5pPr>
            <a:lvl6pPr marL="457200" algn="ctr" rtl="0" fontAlgn="base">
              <a:spcBef>
                <a:spcPct val="0"/>
              </a:spcBef>
              <a:spcAft>
                <a:spcPct val="0"/>
              </a:spcAft>
              <a:defRPr sz="4400">
                <a:solidFill>
                  <a:srgbClr val="CC0000"/>
                </a:solidFill>
                <a:latin typeface="Arial" charset="0"/>
              </a:defRPr>
            </a:lvl6pPr>
            <a:lvl7pPr marL="914400" algn="ctr" rtl="0" fontAlgn="base">
              <a:spcBef>
                <a:spcPct val="0"/>
              </a:spcBef>
              <a:spcAft>
                <a:spcPct val="0"/>
              </a:spcAft>
              <a:defRPr sz="4400">
                <a:solidFill>
                  <a:srgbClr val="CC0000"/>
                </a:solidFill>
                <a:latin typeface="Arial" charset="0"/>
              </a:defRPr>
            </a:lvl7pPr>
            <a:lvl8pPr marL="1371600" algn="ctr" rtl="0" fontAlgn="base">
              <a:spcBef>
                <a:spcPct val="0"/>
              </a:spcBef>
              <a:spcAft>
                <a:spcPct val="0"/>
              </a:spcAft>
              <a:defRPr sz="4400">
                <a:solidFill>
                  <a:srgbClr val="CC0000"/>
                </a:solidFill>
                <a:latin typeface="Arial" charset="0"/>
              </a:defRPr>
            </a:lvl8pPr>
            <a:lvl9pPr marL="1828800" algn="ctr" rtl="0" fontAlgn="base">
              <a:spcBef>
                <a:spcPct val="0"/>
              </a:spcBef>
              <a:spcAft>
                <a:spcPct val="0"/>
              </a:spcAft>
              <a:defRPr sz="4400">
                <a:solidFill>
                  <a:srgbClr val="CC0000"/>
                </a:solidFill>
                <a:latin typeface="Arial" charset="0"/>
              </a:defRPr>
            </a:lvl9pPr>
          </a:lstStyle>
          <a:p>
            <a:pPr>
              <a:defRPr/>
            </a:pPr>
            <a:r>
              <a:rPr lang="en-GB" dirty="0">
                <a:latin typeface="+mn-lt"/>
              </a:rPr>
              <a:t>Example 1</a:t>
            </a:r>
          </a:p>
        </p:txBody>
      </p:sp>
      <p:sp>
        <p:nvSpPr>
          <p:cNvPr id="11306" name="Line 9"/>
          <p:cNvSpPr>
            <a:spLocks noChangeShapeType="1"/>
          </p:cNvSpPr>
          <p:nvPr/>
        </p:nvSpPr>
        <p:spPr bwMode="auto">
          <a:xfrm>
            <a:off x="-17463" y="1412875"/>
            <a:ext cx="9144001" cy="0"/>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1000" fill="hold"/>
                                        <p:tgtEl>
                                          <p:spTgt spid="18"/>
                                        </p:tgtEl>
                                        <p:attrNameLst>
                                          <p:attrName>ppt_x</p:attrName>
                                        </p:attrNameLst>
                                      </p:cBhvr>
                                      <p:tavLst>
                                        <p:tav tm="0">
                                          <p:val>
                                            <p:strVal val="#ppt_x"/>
                                          </p:val>
                                        </p:tav>
                                        <p:tav tm="100000">
                                          <p:val>
                                            <p:strVal val="#ppt_x"/>
                                          </p:val>
                                        </p:tav>
                                      </p:tavLst>
                                    </p:anim>
                                    <p:anim calcmode="lin" valueType="num">
                                      <p:cBhvr additive="base">
                                        <p:cTn id="8" dur="10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nodeType="clickEffect">
                                  <p:stCondLst>
                                    <p:cond delay="0"/>
                                  </p:stCondLst>
                                  <p:childTnLst>
                                    <p:anim calcmode="lin" valueType="num">
                                      <p:cBhvr additive="base">
                                        <p:cTn id="12" dur="1000"/>
                                        <p:tgtEl>
                                          <p:spTgt spid="18"/>
                                        </p:tgtEl>
                                        <p:attrNameLst>
                                          <p:attrName>ppt_x</p:attrName>
                                        </p:attrNameLst>
                                      </p:cBhvr>
                                      <p:tavLst>
                                        <p:tav tm="0">
                                          <p:val>
                                            <p:strVal val="ppt_x"/>
                                          </p:val>
                                        </p:tav>
                                        <p:tav tm="100000">
                                          <p:val>
                                            <p:strVal val="ppt_x"/>
                                          </p:val>
                                        </p:tav>
                                      </p:tavLst>
                                    </p:anim>
                                    <p:anim calcmode="lin" valueType="num">
                                      <p:cBhvr additive="base">
                                        <p:cTn id="13" dur="1000"/>
                                        <p:tgtEl>
                                          <p:spTgt spid="18"/>
                                        </p:tgtEl>
                                        <p:attrNameLst>
                                          <p:attrName>ppt_y</p:attrName>
                                        </p:attrNameLst>
                                      </p:cBhvr>
                                      <p:tavLst>
                                        <p:tav tm="0">
                                          <p:val>
                                            <p:strVal val="ppt_y"/>
                                          </p:val>
                                        </p:tav>
                                        <p:tav tm="100000">
                                          <p:val>
                                            <p:strVal val="1+ppt_h/2"/>
                                          </p:val>
                                        </p:tav>
                                      </p:tavLst>
                                    </p:anim>
                                    <p:set>
                                      <p:cBhvr>
                                        <p:cTn id="14" dur="1" fill="hold">
                                          <p:stCondLst>
                                            <p:cond delay="9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9" name="Table 18"/>
          <p:cNvGraphicFramePr>
            <a:graphicFrameLocks noGrp="1"/>
          </p:cNvGraphicFramePr>
          <p:nvPr>
            <p:extLst>
              <p:ext uri="{D42A27DB-BD31-4B8C-83A1-F6EECF244321}">
                <p14:modId xmlns:p14="http://schemas.microsoft.com/office/powerpoint/2010/main" val="2320368686"/>
              </p:ext>
            </p:extLst>
          </p:nvPr>
        </p:nvGraphicFramePr>
        <p:xfrm>
          <a:off x="4906963" y="5348288"/>
          <a:ext cx="2227274" cy="390525"/>
        </p:xfrm>
        <a:graphic>
          <a:graphicData uri="http://schemas.openxmlformats.org/drawingml/2006/table">
            <a:tbl>
              <a:tblPr firstRow="1" bandRow="1">
                <a:tableStyleId>{5C22544A-7EE6-4342-B048-85BDC9FD1C3A}</a:tableStyleId>
              </a:tblPr>
              <a:tblGrid>
                <a:gridCol w="1009541">
                  <a:extLst>
                    <a:ext uri="{9D8B030D-6E8A-4147-A177-3AD203B41FA5}">
                      <a16:colId xmlns:a16="http://schemas.microsoft.com/office/drawing/2014/main" val="20000"/>
                    </a:ext>
                  </a:extLst>
                </a:gridCol>
                <a:gridCol w="208192">
                  <a:extLst>
                    <a:ext uri="{9D8B030D-6E8A-4147-A177-3AD203B41FA5}">
                      <a16:colId xmlns:a16="http://schemas.microsoft.com/office/drawing/2014/main" val="20001"/>
                    </a:ext>
                  </a:extLst>
                </a:gridCol>
                <a:gridCol w="1009541">
                  <a:extLst>
                    <a:ext uri="{9D8B030D-6E8A-4147-A177-3AD203B41FA5}">
                      <a16:colId xmlns:a16="http://schemas.microsoft.com/office/drawing/2014/main" val="20002"/>
                    </a:ext>
                  </a:extLst>
                </a:gridCol>
              </a:tblGrid>
              <a:tr h="390525">
                <a:tc>
                  <a:txBody>
                    <a:bodyPr/>
                    <a:lstStyle/>
                    <a:p>
                      <a:pPr algn="r"/>
                      <a:endParaRPr lang="en-GB" sz="1800" b="0" dirty="0">
                        <a:solidFill>
                          <a:schemeClr val="tx1"/>
                        </a:solidFill>
                      </a:endParaRPr>
                    </a:p>
                  </a:txBody>
                  <a:tcPr marL="91396" marR="91396" marT="45775" marB="45775" anchor="ctr">
                    <a:noFill/>
                  </a:tcPr>
                </a:tc>
                <a:tc>
                  <a:txBody>
                    <a:bodyPr/>
                    <a:lstStyle/>
                    <a:p>
                      <a:pPr algn="ctr"/>
                      <a:r>
                        <a:rPr lang="en-GB" sz="1800" b="0" dirty="0">
                          <a:solidFill>
                            <a:schemeClr val="tx1"/>
                          </a:solidFill>
                        </a:rPr>
                        <a:t>=</a:t>
                      </a:r>
                    </a:p>
                  </a:txBody>
                  <a:tcPr marL="91396" marR="91396" marT="45775" marB="45775" anchor="ctr">
                    <a:noFill/>
                  </a:tcPr>
                </a:tc>
                <a:tc>
                  <a:txBody>
                    <a:bodyPr/>
                    <a:lstStyle/>
                    <a:p>
                      <a:r>
                        <a:rPr lang="en-GB" sz="1800" b="0" u="none" dirty="0">
                          <a:solidFill>
                            <a:schemeClr val="tx1"/>
                          </a:solidFill>
                        </a:rPr>
                        <a:t>2 × 40</a:t>
                      </a:r>
                      <a:endParaRPr lang="en-GB" sz="1800" b="0" dirty="0">
                        <a:solidFill>
                          <a:schemeClr val="tx1"/>
                        </a:solidFill>
                      </a:endParaRPr>
                    </a:p>
                  </a:txBody>
                  <a:tcPr marL="91396" marR="91396" marT="45775" marB="45775" anchor="ctr">
                    <a:noFill/>
                  </a:tcPr>
                </a:tc>
                <a:extLst>
                  <a:ext uri="{0D108BD9-81ED-4DB2-BD59-A6C34878D82A}">
                    <a16:rowId xmlns:a16="http://schemas.microsoft.com/office/drawing/2014/main" val="10000"/>
                  </a:ext>
                </a:extLst>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608435939"/>
              </p:ext>
            </p:extLst>
          </p:nvPr>
        </p:nvGraphicFramePr>
        <p:xfrm>
          <a:off x="4554538" y="4752975"/>
          <a:ext cx="2501904" cy="371475"/>
        </p:xfrm>
        <a:graphic>
          <a:graphicData uri="http://schemas.openxmlformats.org/drawingml/2006/table">
            <a:tbl>
              <a:tblPr firstRow="1" bandRow="1">
                <a:tableStyleId>{5C22544A-7EE6-4342-B048-85BDC9FD1C3A}</a:tableStyleId>
              </a:tblPr>
              <a:tblGrid>
                <a:gridCol w="1146827">
                  <a:extLst>
                    <a:ext uri="{9D8B030D-6E8A-4147-A177-3AD203B41FA5}">
                      <a16:colId xmlns:a16="http://schemas.microsoft.com/office/drawing/2014/main" val="20000"/>
                    </a:ext>
                  </a:extLst>
                </a:gridCol>
                <a:gridCol w="208250">
                  <a:extLst>
                    <a:ext uri="{9D8B030D-6E8A-4147-A177-3AD203B41FA5}">
                      <a16:colId xmlns:a16="http://schemas.microsoft.com/office/drawing/2014/main" val="20001"/>
                    </a:ext>
                  </a:extLst>
                </a:gridCol>
                <a:gridCol w="1146827">
                  <a:extLst>
                    <a:ext uri="{9D8B030D-6E8A-4147-A177-3AD203B41FA5}">
                      <a16:colId xmlns:a16="http://schemas.microsoft.com/office/drawing/2014/main" val="20002"/>
                    </a:ext>
                  </a:extLst>
                </a:gridCol>
              </a:tblGrid>
              <a:tr h="371475">
                <a:tc>
                  <a:txBody>
                    <a:bodyPr/>
                    <a:lstStyle/>
                    <a:p>
                      <a:pPr algn="r"/>
                      <a:r>
                        <a:rPr lang="en-GB" sz="1800" b="0" dirty="0">
                          <a:solidFill>
                            <a:schemeClr val="tx1"/>
                          </a:solidFill>
                        </a:rPr>
                        <a:t>V</a:t>
                      </a:r>
                    </a:p>
                  </a:txBody>
                  <a:tcPr marL="91425" marR="91425" marT="45798" marB="45798" anchor="ctr">
                    <a:noFill/>
                  </a:tcPr>
                </a:tc>
                <a:tc>
                  <a:txBody>
                    <a:bodyPr/>
                    <a:lstStyle/>
                    <a:p>
                      <a:pPr algn="ctr"/>
                      <a:r>
                        <a:rPr lang="en-GB" sz="1800" b="0" dirty="0">
                          <a:solidFill>
                            <a:schemeClr val="tx1"/>
                          </a:solidFill>
                        </a:rPr>
                        <a:t>=</a:t>
                      </a:r>
                    </a:p>
                  </a:txBody>
                  <a:tcPr marL="91425" marR="91425" marT="45798" marB="45798" anchor="ctr">
                    <a:noFill/>
                  </a:tcPr>
                </a:tc>
                <a:tc>
                  <a:txBody>
                    <a:bodyPr/>
                    <a:lstStyle/>
                    <a:p>
                      <a:r>
                        <a:rPr lang="en-GB" sz="1800" b="0" u="none" dirty="0">
                          <a:solidFill>
                            <a:schemeClr val="tx1"/>
                          </a:solidFill>
                        </a:rPr>
                        <a:t>I × R</a:t>
                      </a:r>
                    </a:p>
                  </a:txBody>
                  <a:tcPr marL="91425" marR="91425" marT="45798" marB="45798" anchor="ctr">
                    <a:noFill/>
                  </a:tcPr>
                </a:tc>
                <a:extLst>
                  <a:ext uri="{0D108BD9-81ED-4DB2-BD59-A6C34878D82A}">
                    <a16:rowId xmlns:a16="http://schemas.microsoft.com/office/drawing/2014/main" val="10000"/>
                  </a:ext>
                </a:extLst>
              </a:tr>
            </a:tbl>
          </a:graphicData>
        </a:graphic>
      </p:graphicFrame>
      <p:sp>
        <p:nvSpPr>
          <p:cNvPr id="29" name="Text Box 32"/>
          <p:cNvSpPr txBox="1">
            <a:spLocks noChangeArrowheads="1"/>
          </p:cNvSpPr>
          <p:nvPr/>
        </p:nvSpPr>
        <p:spPr bwMode="auto">
          <a:xfrm>
            <a:off x="310896" y="1670050"/>
            <a:ext cx="81724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GB" altLang="en-US" dirty="0"/>
              <a:t>Calculate the applied EMF when 2 amperes flows through a resistance of 40Ω. </a:t>
            </a:r>
          </a:p>
        </p:txBody>
      </p:sp>
      <p:sp>
        <p:nvSpPr>
          <p:cNvPr id="32" name="Text Box 32"/>
          <p:cNvSpPr txBox="1">
            <a:spLocks noChangeArrowheads="1"/>
          </p:cNvSpPr>
          <p:nvPr/>
        </p:nvSpPr>
        <p:spPr bwMode="auto">
          <a:xfrm>
            <a:off x="3487738" y="5338763"/>
            <a:ext cx="26431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GB" altLang="en-US"/>
              <a:t>Put some figures in:</a:t>
            </a:r>
            <a:endParaRPr lang="en-GB" altLang="en-US">
              <a:latin typeface="Lucida Handwriting" pitchFamily="66" charset="0"/>
            </a:endParaRPr>
          </a:p>
        </p:txBody>
      </p:sp>
      <p:sp>
        <p:nvSpPr>
          <p:cNvPr id="13" name="TextBox 12"/>
          <p:cNvSpPr txBox="1">
            <a:spLocks noChangeArrowheads="1"/>
          </p:cNvSpPr>
          <p:nvPr/>
        </p:nvSpPr>
        <p:spPr bwMode="auto">
          <a:xfrm>
            <a:off x="310896" y="3138488"/>
            <a:ext cx="50244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GB" altLang="en-US" dirty="0"/>
              <a:t>Always draw a small circuit diagram, as this will help you to visualise the situation.</a:t>
            </a:r>
          </a:p>
        </p:txBody>
      </p:sp>
      <p:pic>
        <p:nvPicPr>
          <p:cNvPr id="15" name="Picture 14" descr="ohms law triangl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0825" y="3868738"/>
            <a:ext cx="3346450" cy="288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a:spLocks noChangeArrowheads="1"/>
          </p:cNvSpPr>
          <p:nvPr/>
        </p:nvSpPr>
        <p:spPr bwMode="auto">
          <a:xfrm>
            <a:off x="310896" y="2432050"/>
            <a:ext cx="4303712"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GB" altLang="en-US" dirty="0"/>
              <a:t>We need to find the formula for V so we can use the Ohm’s law triangle.</a:t>
            </a:r>
          </a:p>
        </p:txBody>
      </p:sp>
      <p:sp>
        <p:nvSpPr>
          <p:cNvPr id="17" name="TextBox 16"/>
          <p:cNvSpPr txBox="1">
            <a:spLocks noChangeArrowheads="1"/>
          </p:cNvSpPr>
          <p:nvPr/>
        </p:nvSpPr>
        <p:spPr bwMode="auto">
          <a:xfrm>
            <a:off x="2898775" y="4738688"/>
            <a:ext cx="30591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GB" altLang="en-US"/>
              <a:t>Covering V gives us:</a:t>
            </a:r>
          </a:p>
        </p:txBody>
      </p:sp>
      <p:sp>
        <p:nvSpPr>
          <p:cNvPr id="20" name="Text Box 32"/>
          <p:cNvSpPr txBox="1">
            <a:spLocks noChangeArrowheads="1"/>
          </p:cNvSpPr>
          <p:nvPr/>
        </p:nvSpPr>
        <p:spPr bwMode="auto">
          <a:xfrm>
            <a:off x="3597275" y="6021388"/>
            <a:ext cx="36369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GB" altLang="en-US"/>
              <a:t>Calculate through to give:</a:t>
            </a:r>
            <a:endParaRPr lang="en-GB" altLang="en-US">
              <a:latin typeface="Lucida Handwriting" pitchFamily="66" charset="0"/>
            </a:endParaRPr>
          </a:p>
        </p:txBody>
      </p:sp>
      <p:graphicFrame>
        <p:nvGraphicFramePr>
          <p:cNvPr id="21" name="Table 20"/>
          <p:cNvGraphicFramePr>
            <a:graphicFrameLocks noGrp="1"/>
          </p:cNvGraphicFramePr>
          <p:nvPr>
            <p:extLst>
              <p:ext uri="{D42A27DB-BD31-4B8C-83A1-F6EECF244321}">
                <p14:modId xmlns:p14="http://schemas.microsoft.com/office/powerpoint/2010/main" val="2050947432"/>
              </p:ext>
            </p:extLst>
          </p:nvPr>
        </p:nvGraphicFramePr>
        <p:xfrm>
          <a:off x="5180013" y="6049963"/>
          <a:ext cx="3211511" cy="371475"/>
        </p:xfrm>
        <a:graphic>
          <a:graphicData uri="http://schemas.openxmlformats.org/drawingml/2006/table">
            <a:tbl>
              <a:tblPr firstRow="1" bandRow="1">
                <a:tableStyleId>{5C22544A-7EE6-4342-B048-85BDC9FD1C3A}</a:tableStyleId>
              </a:tblPr>
              <a:tblGrid>
                <a:gridCol w="1501576">
                  <a:extLst>
                    <a:ext uri="{9D8B030D-6E8A-4147-A177-3AD203B41FA5}">
                      <a16:colId xmlns:a16="http://schemas.microsoft.com/office/drawing/2014/main" val="20000"/>
                    </a:ext>
                  </a:extLst>
                </a:gridCol>
                <a:gridCol w="208359">
                  <a:extLst>
                    <a:ext uri="{9D8B030D-6E8A-4147-A177-3AD203B41FA5}">
                      <a16:colId xmlns:a16="http://schemas.microsoft.com/office/drawing/2014/main" val="20001"/>
                    </a:ext>
                  </a:extLst>
                </a:gridCol>
                <a:gridCol w="1501576">
                  <a:extLst>
                    <a:ext uri="{9D8B030D-6E8A-4147-A177-3AD203B41FA5}">
                      <a16:colId xmlns:a16="http://schemas.microsoft.com/office/drawing/2014/main" val="20002"/>
                    </a:ext>
                  </a:extLst>
                </a:gridCol>
              </a:tblGrid>
              <a:tr h="371475">
                <a:tc>
                  <a:txBody>
                    <a:bodyPr/>
                    <a:lstStyle/>
                    <a:p>
                      <a:pPr algn="r"/>
                      <a:endParaRPr lang="en-GB" sz="1800" b="0" u="none" dirty="0">
                        <a:solidFill>
                          <a:srgbClr val="0000FF"/>
                        </a:solidFill>
                      </a:endParaRPr>
                    </a:p>
                  </a:txBody>
                  <a:tcPr marL="91475" marR="91475" marT="45798" marB="45798" anchor="ctr">
                    <a:noFill/>
                  </a:tcPr>
                </a:tc>
                <a:tc>
                  <a:txBody>
                    <a:bodyPr/>
                    <a:lstStyle/>
                    <a:p>
                      <a:pPr algn="ctr"/>
                      <a:r>
                        <a:rPr lang="en-GB" sz="1800" b="0" u="none" dirty="0">
                          <a:solidFill>
                            <a:schemeClr val="tx1"/>
                          </a:solidFill>
                        </a:rPr>
                        <a:t>=</a:t>
                      </a:r>
                    </a:p>
                  </a:txBody>
                  <a:tcPr marL="91475" marR="91475" marT="45798" marB="45798" anchor="ctr">
                    <a:noFill/>
                  </a:tcPr>
                </a:tc>
                <a:tc>
                  <a:txBody>
                    <a:bodyPr/>
                    <a:lstStyle/>
                    <a:p>
                      <a:r>
                        <a:rPr lang="en-GB" sz="1800" b="0" u="none" dirty="0">
                          <a:solidFill>
                            <a:srgbClr val="FF0000"/>
                          </a:solidFill>
                        </a:rPr>
                        <a:t>80</a:t>
                      </a:r>
                      <a:r>
                        <a:rPr lang="en-GB" sz="1800" b="0" u="none" baseline="0" dirty="0">
                          <a:solidFill>
                            <a:srgbClr val="FF0000"/>
                          </a:solidFill>
                        </a:rPr>
                        <a:t> volts</a:t>
                      </a:r>
                      <a:endParaRPr lang="en-GB" sz="1800" b="0" u="none" dirty="0">
                        <a:solidFill>
                          <a:srgbClr val="FF0000"/>
                        </a:solidFill>
                      </a:endParaRPr>
                    </a:p>
                  </a:txBody>
                  <a:tcPr marL="91475" marR="91475" marT="45798" marB="45798" anchor="ctr">
                    <a:noFill/>
                  </a:tcPr>
                </a:tc>
                <a:extLst>
                  <a:ext uri="{0D108BD9-81ED-4DB2-BD59-A6C34878D82A}">
                    <a16:rowId xmlns:a16="http://schemas.microsoft.com/office/drawing/2014/main" val="10000"/>
                  </a:ext>
                </a:extLst>
              </a:tr>
            </a:tbl>
          </a:graphicData>
        </a:graphic>
      </p:graphicFrame>
      <p:pic>
        <p:nvPicPr>
          <p:cNvPr id="22" name="Picture 21" descr="Ohms Law 0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940425" y="2292350"/>
            <a:ext cx="2381250" cy="216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2" descr="hand side small.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54163" y="4657725"/>
            <a:ext cx="722312"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3"/>
          <p:cNvSpPr>
            <a:spLocks noGrp="1" noChangeArrowheads="1"/>
          </p:cNvSpPr>
          <p:nvPr/>
        </p:nvSpPr>
        <p:spPr bwMode="auto">
          <a:xfrm>
            <a:off x="1530350" y="549275"/>
            <a:ext cx="6948488" cy="763588"/>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rgbClr val="CC0000"/>
                </a:solidFill>
                <a:latin typeface="+mj-lt"/>
                <a:ea typeface="+mj-ea"/>
                <a:cs typeface="+mj-cs"/>
              </a:defRPr>
            </a:lvl1pPr>
            <a:lvl2pPr algn="ctr" rtl="0" eaLnBrk="0" fontAlgn="base" hangingPunct="0">
              <a:spcBef>
                <a:spcPct val="0"/>
              </a:spcBef>
              <a:spcAft>
                <a:spcPct val="0"/>
              </a:spcAft>
              <a:defRPr sz="4400">
                <a:solidFill>
                  <a:srgbClr val="CC0000"/>
                </a:solidFill>
                <a:latin typeface="Arial" charset="0"/>
              </a:defRPr>
            </a:lvl2pPr>
            <a:lvl3pPr algn="ctr" rtl="0" eaLnBrk="0" fontAlgn="base" hangingPunct="0">
              <a:spcBef>
                <a:spcPct val="0"/>
              </a:spcBef>
              <a:spcAft>
                <a:spcPct val="0"/>
              </a:spcAft>
              <a:defRPr sz="4400">
                <a:solidFill>
                  <a:srgbClr val="CC0000"/>
                </a:solidFill>
                <a:latin typeface="Arial" charset="0"/>
              </a:defRPr>
            </a:lvl3pPr>
            <a:lvl4pPr algn="ctr" rtl="0" eaLnBrk="0" fontAlgn="base" hangingPunct="0">
              <a:spcBef>
                <a:spcPct val="0"/>
              </a:spcBef>
              <a:spcAft>
                <a:spcPct val="0"/>
              </a:spcAft>
              <a:defRPr sz="4400">
                <a:solidFill>
                  <a:srgbClr val="CC0000"/>
                </a:solidFill>
                <a:latin typeface="Arial" charset="0"/>
              </a:defRPr>
            </a:lvl4pPr>
            <a:lvl5pPr algn="ctr" rtl="0" eaLnBrk="0" fontAlgn="base" hangingPunct="0">
              <a:spcBef>
                <a:spcPct val="0"/>
              </a:spcBef>
              <a:spcAft>
                <a:spcPct val="0"/>
              </a:spcAft>
              <a:defRPr sz="4400">
                <a:solidFill>
                  <a:srgbClr val="CC0000"/>
                </a:solidFill>
                <a:latin typeface="Arial" charset="0"/>
              </a:defRPr>
            </a:lvl5pPr>
            <a:lvl6pPr marL="457200" algn="ctr" rtl="0" fontAlgn="base">
              <a:spcBef>
                <a:spcPct val="0"/>
              </a:spcBef>
              <a:spcAft>
                <a:spcPct val="0"/>
              </a:spcAft>
              <a:defRPr sz="4400">
                <a:solidFill>
                  <a:srgbClr val="CC0000"/>
                </a:solidFill>
                <a:latin typeface="Arial" charset="0"/>
              </a:defRPr>
            </a:lvl6pPr>
            <a:lvl7pPr marL="914400" algn="ctr" rtl="0" fontAlgn="base">
              <a:spcBef>
                <a:spcPct val="0"/>
              </a:spcBef>
              <a:spcAft>
                <a:spcPct val="0"/>
              </a:spcAft>
              <a:defRPr sz="4400">
                <a:solidFill>
                  <a:srgbClr val="CC0000"/>
                </a:solidFill>
                <a:latin typeface="Arial" charset="0"/>
              </a:defRPr>
            </a:lvl7pPr>
            <a:lvl8pPr marL="1371600" algn="ctr" rtl="0" fontAlgn="base">
              <a:spcBef>
                <a:spcPct val="0"/>
              </a:spcBef>
              <a:spcAft>
                <a:spcPct val="0"/>
              </a:spcAft>
              <a:defRPr sz="4400">
                <a:solidFill>
                  <a:srgbClr val="CC0000"/>
                </a:solidFill>
                <a:latin typeface="Arial" charset="0"/>
              </a:defRPr>
            </a:lvl8pPr>
            <a:lvl9pPr marL="1828800" algn="ctr" rtl="0" fontAlgn="base">
              <a:spcBef>
                <a:spcPct val="0"/>
              </a:spcBef>
              <a:spcAft>
                <a:spcPct val="0"/>
              </a:spcAft>
              <a:defRPr sz="4400">
                <a:solidFill>
                  <a:srgbClr val="CC0000"/>
                </a:solidFill>
                <a:latin typeface="Arial" charset="0"/>
              </a:defRPr>
            </a:lvl9pPr>
          </a:lstStyle>
          <a:p>
            <a:pPr>
              <a:defRPr/>
            </a:pPr>
            <a:r>
              <a:rPr lang="en-GB" dirty="0">
                <a:latin typeface="+mn-lt"/>
              </a:rPr>
              <a:t>Example 2</a:t>
            </a:r>
          </a:p>
        </p:txBody>
      </p:sp>
      <p:sp>
        <p:nvSpPr>
          <p:cNvPr id="12330" name="Line 9"/>
          <p:cNvSpPr>
            <a:spLocks noChangeShapeType="1"/>
          </p:cNvSpPr>
          <p:nvPr/>
        </p:nvSpPr>
        <p:spPr bwMode="auto">
          <a:xfrm>
            <a:off x="-17463" y="1412875"/>
            <a:ext cx="9144001" cy="0"/>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2"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1000" fill="hold"/>
                                        <p:tgtEl>
                                          <p:spTgt spid="23"/>
                                        </p:tgtEl>
                                        <p:attrNameLst>
                                          <p:attrName>ppt_x</p:attrName>
                                        </p:attrNameLst>
                                      </p:cBhvr>
                                      <p:tavLst>
                                        <p:tav tm="0">
                                          <p:val>
                                            <p:strVal val="1+#ppt_w/2"/>
                                          </p:val>
                                        </p:tav>
                                        <p:tav tm="100000">
                                          <p:val>
                                            <p:strVal val="#ppt_x"/>
                                          </p:val>
                                        </p:tav>
                                      </p:tavLst>
                                    </p:anim>
                                    <p:anim calcmode="lin" valueType="num">
                                      <p:cBhvr additive="base">
                                        <p:cTn id="8" dur="10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2" fill="hold" nodeType="clickEffect">
                                  <p:stCondLst>
                                    <p:cond delay="0"/>
                                  </p:stCondLst>
                                  <p:childTnLst>
                                    <p:anim calcmode="lin" valueType="num">
                                      <p:cBhvr additive="base">
                                        <p:cTn id="12" dur="1000"/>
                                        <p:tgtEl>
                                          <p:spTgt spid="23"/>
                                        </p:tgtEl>
                                        <p:attrNameLst>
                                          <p:attrName>ppt_x</p:attrName>
                                        </p:attrNameLst>
                                      </p:cBhvr>
                                      <p:tavLst>
                                        <p:tav tm="0">
                                          <p:val>
                                            <p:strVal val="ppt_x"/>
                                          </p:val>
                                        </p:tav>
                                        <p:tav tm="100000">
                                          <p:val>
                                            <p:strVal val="1+ppt_w/2"/>
                                          </p:val>
                                        </p:tav>
                                      </p:tavLst>
                                    </p:anim>
                                    <p:anim calcmode="lin" valueType="num">
                                      <p:cBhvr additive="base">
                                        <p:cTn id="13" dur="1000"/>
                                        <p:tgtEl>
                                          <p:spTgt spid="23"/>
                                        </p:tgtEl>
                                        <p:attrNameLst>
                                          <p:attrName>ppt_y</p:attrName>
                                        </p:attrNameLst>
                                      </p:cBhvr>
                                      <p:tavLst>
                                        <p:tav tm="0">
                                          <p:val>
                                            <p:strVal val="ppt_y"/>
                                          </p:val>
                                        </p:tav>
                                        <p:tav tm="100000">
                                          <p:val>
                                            <p:strVal val="ppt_y"/>
                                          </p:val>
                                        </p:tav>
                                      </p:tavLst>
                                    </p:anim>
                                    <p:set>
                                      <p:cBhvr>
                                        <p:cTn id="14" dur="1" fill="hold">
                                          <p:stCondLst>
                                            <p:cond delay="999"/>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9" name="Table 18"/>
          <p:cNvGraphicFramePr>
            <a:graphicFrameLocks noGrp="1"/>
          </p:cNvGraphicFramePr>
          <p:nvPr>
            <p:extLst>
              <p:ext uri="{D42A27DB-BD31-4B8C-83A1-F6EECF244321}">
                <p14:modId xmlns:p14="http://schemas.microsoft.com/office/powerpoint/2010/main" val="2784769483"/>
              </p:ext>
            </p:extLst>
          </p:nvPr>
        </p:nvGraphicFramePr>
        <p:xfrm>
          <a:off x="4906963" y="5348288"/>
          <a:ext cx="2227274" cy="390525"/>
        </p:xfrm>
        <a:graphic>
          <a:graphicData uri="http://schemas.openxmlformats.org/drawingml/2006/table">
            <a:tbl>
              <a:tblPr firstRow="1" bandRow="1">
                <a:tableStyleId>{5C22544A-7EE6-4342-B048-85BDC9FD1C3A}</a:tableStyleId>
              </a:tblPr>
              <a:tblGrid>
                <a:gridCol w="1009541">
                  <a:extLst>
                    <a:ext uri="{9D8B030D-6E8A-4147-A177-3AD203B41FA5}">
                      <a16:colId xmlns:a16="http://schemas.microsoft.com/office/drawing/2014/main" val="20000"/>
                    </a:ext>
                  </a:extLst>
                </a:gridCol>
                <a:gridCol w="208192">
                  <a:extLst>
                    <a:ext uri="{9D8B030D-6E8A-4147-A177-3AD203B41FA5}">
                      <a16:colId xmlns:a16="http://schemas.microsoft.com/office/drawing/2014/main" val="20001"/>
                    </a:ext>
                  </a:extLst>
                </a:gridCol>
                <a:gridCol w="1009541">
                  <a:extLst>
                    <a:ext uri="{9D8B030D-6E8A-4147-A177-3AD203B41FA5}">
                      <a16:colId xmlns:a16="http://schemas.microsoft.com/office/drawing/2014/main" val="20002"/>
                    </a:ext>
                  </a:extLst>
                </a:gridCol>
              </a:tblGrid>
              <a:tr h="390525">
                <a:tc>
                  <a:txBody>
                    <a:bodyPr/>
                    <a:lstStyle/>
                    <a:p>
                      <a:pPr algn="r"/>
                      <a:endParaRPr lang="en-GB" sz="1800" b="0" dirty="0">
                        <a:solidFill>
                          <a:schemeClr val="tx1"/>
                        </a:solidFill>
                      </a:endParaRPr>
                    </a:p>
                  </a:txBody>
                  <a:tcPr marL="91396" marR="91396" marT="45775" marB="45775" anchor="ctr">
                    <a:noFill/>
                  </a:tcPr>
                </a:tc>
                <a:tc>
                  <a:txBody>
                    <a:bodyPr/>
                    <a:lstStyle/>
                    <a:p>
                      <a:pPr algn="ctr"/>
                      <a:r>
                        <a:rPr lang="en-GB" sz="1800" b="0" dirty="0">
                          <a:solidFill>
                            <a:schemeClr val="tx1"/>
                          </a:solidFill>
                        </a:rPr>
                        <a:t>=</a:t>
                      </a:r>
                    </a:p>
                  </a:txBody>
                  <a:tcPr marL="91396" marR="91396" marT="45775" marB="45775" anchor="ctr">
                    <a:noFill/>
                  </a:tcPr>
                </a:tc>
                <a:tc>
                  <a:txBody>
                    <a:bodyPr/>
                    <a:lstStyle/>
                    <a:p>
                      <a:r>
                        <a:rPr lang="en-GB" sz="1800" b="0" u="none" dirty="0">
                          <a:solidFill>
                            <a:schemeClr val="tx1"/>
                          </a:solidFill>
                        </a:rPr>
                        <a:t>50/5</a:t>
                      </a:r>
                      <a:endParaRPr lang="en-GB" sz="1800" b="0" dirty="0">
                        <a:solidFill>
                          <a:schemeClr val="tx1"/>
                        </a:solidFill>
                      </a:endParaRPr>
                    </a:p>
                  </a:txBody>
                  <a:tcPr marL="91396" marR="91396" marT="45775" marB="45775" anchor="ctr">
                    <a:noFill/>
                  </a:tcPr>
                </a:tc>
                <a:extLst>
                  <a:ext uri="{0D108BD9-81ED-4DB2-BD59-A6C34878D82A}">
                    <a16:rowId xmlns:a16="http://schemas.microsoft.com/office/drawing/2014/main" val="10000"/>
                  </a:ext>
                </a:extLst>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633519122"/>
              </p:ext>
            </p:extLst>
          </p:nvPr>
        </p:nvGraphicFramePr>
        <p:xfrm>
          <a:off x="4554538" y="4632397"/>
          <a:ext cx="2501904" cy="640236"/>
        </p:xfrm>
        <a:graphic>
          <a:graphicData uri="http://schemas.openxmlformats.org/drawingml/2006/table">
            <a:tbl>
              <a:tblPr firstRow="1" bandRow="1">
                <a:tableStyleId>{5C22544A-7EE6-4342-B048-85BDC9FD1C3A}</a:tableStyleId>
              </a:tblPr>
              <a:tblGrid>
                <a:gridCol w="1146827">
                  <a:extLst>
                    <a:ext uri="{9D8B030D-6E8A-4147-A177-3AD203B41FA5}">
                      <a16:colId xmlns:a16="http://schemas.microsoft.com/office/drawing/2014/main" val="20000"/>
                    </a:ext>
                  </a:extLst>
                </a:gridCol>
                <a:gridCol w="208250">
                  <a:extLst>
                    <a:ext uri="{9D8B030D-6E8A-4147-A177-3AD203B41FA5}">
                      <a16:colId xmlns:a16="http://schemas.microsoft.com/office/drawing/2014/main" val="20001"/>
                    </a:ext>
                  </a:extLst>
                </a:gridCol>
                <a:gridCol w="1146827">
                  <a:extLst>
                    <a:ext uri="{9D8B030D-6E8A-4147-A177-3AD203B41FA5}">
                      <a16:colId xmlns:a16="http://schemas.microsoft.com/office/drawing/2014/main" val="20002"/>
                    </a:ext>
                  </a:extLst>
                </a:gridCol>
              </a:tblGrid>
              <a:tr h="371475">
                <a:tc>
                  <a:txBody>
                    <a:bodyPr/>
                    <a:lstStyle/>
                    <a:p>
                      <a:pPr algn="r"/>
                      <a:r>
                        <a:rPr lang="en-GB" sz="1800" b="0" dirty="0">
                          <a:solidFill>
                            <a:schemeClr val="tx1"/>
                          </a:solidFill>
                        </a:rPr>
                        <a:t>R</a:t>
                      </a:r>
                    </a:p>
                  </a:txBody>
                  <a:tcPr marL="91425" marR="91425" marT="45798" marB="45798" anchor="ctr">
                    <a:noFill/>
                  </a:tcPr>
                </a:tc>
                <a:tc>
                  <a:txBody>
                    <a:bodyPr/>
                    <a:lstStyle/>
                    <a:p>
                      <a:pPr algn="ctr"/>
                      <a:r>
                        <a:rPr lang="en-GB" sz="1800" b="0" dirty="0">
                          <a:solidFill>
                            <a:schemeClr val="tx1"/>
                          </a:solidFill>
                        </a:rPr>
                        <a:t>=</a:t>
                      </a:r>
                    </a:p>
                  </a:txBody>
                  <a:tcPr marL="91425" marR="91425" marT="45798" marB="45798" anchor="ctr">
                    <a:noFill/>
                  </a:tcPr>
                </a:tc>
                <a:tc>
                  <a:txBody>
                    <a:bodyPr/>
                    <a:lstStyle/>
                    <a:p>
                      <a:r>
                        <a:rPr lang="en-GB" sz="1800" b="0" u="sng" dirty="0">
                          <a:solidFill>
                            <a:schemeClr val="tx1"/>
                          </a:solidFill>
                        </a:rPr>
                        <a:t>V</a:t>
                      </a:r>
                    </a:p>
                    <a:p>
                      <a:r>
                        <a:rPr lang="en-GB" sz="1800" b="0" u="none" dirty="0">
                          <a:solidFill>
                            <a:schemeClr val="tx1"/>
                          </a:solidFill>
                        </a:rPr>
                        <a:t> I</a:t>
                      </a:r>
                    </a:p>
                  </a:txBody>
                  <a:tcPr marL="91425" marR="91425" marT="45798" marB="45798" anchor="ctr">
                    <a:noFill/>
                  </a:tcPr>
                </a:tc>
                <a:extLst>
                  <a:ext uri="{0D108BD9-81ED-4DB2-BD59-A6C34878D82A}">
                    <a16:rowId xmlns:a16="http://schemas.microsoft.com/office/drawing/2014/main" val="10000"/>
                  </a:ext>
                </a:extLst>
              </a:tr>
            </a:tbl>
          </a:graphicData>
        </a:graphic>
      </p:graphicFrame>
      <p:sp>
        <p:nvSpPr>
          <p:cNvPr id="29" name="Text Box 32"/>
          <p:cNvSpPr txBox="1">
            <a:spLocks noChangeArrowheads="1"/>
          </p:cNvSpPr>
          <p:nvPr/>
        </p:nvSpPr>
        <p:spPr bwMode="auto">
          <a:xfrm>
            <a:off x="310896" y="1670050"/>
            <a:ext cx="81724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GB" altLang="en-US" dirty="0"/>
              <a:t>When an EMF of 50 volts is applied to a circuit, a current of 5 amperes flows. Calculate the resistance of the circuit.</a:t>
            </a:r>
          </a:p>
        </p:txBody>
      </p:sp>
      <p:sp>
        <p:nvSpPr>
          <p:cNvPr id="32" name="Text Box 32"/>
          <p:cNvSpPr txBox="1">
            <a:spLocks noChangeArrowheads="1"/>
          </p:cNvSpPr>
          <p:nvPr/>
        </p:nvSpPr>
        <p:spPr bwMode="auto">
          <a:xfrm>
            <a:off x="3487738" y="5338763"/>
            <a:ext cx="26431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GB" altLang="en-US"/>
              <a:t>Put some figures in:</a:t>
            </a:r>
            <a:endParaRPr lang="en-GB" altLang="en-US">
              <a:latin typeface="Lucida Handwriting" pitchFamily="66" charset="0"/>
            </a:endParaRPr>
          </a:p>
        </p:txBody>
      </p:sp>
      <p:sp>
        <p:nvSpPr>
          <p:cNvPr id="13" name="TextBox 12"/>
          <p:cNvSpPr txBox="1">
            <a:spLocks noChangeArrowheads="1"/>
          </p:cNvSpPr>
          <p:nvPr/>
        </p:nvSpPr>
        <p:spPr bwMode="auto">
          <a:xfrm>
            <a:off x="310896" y="3138488"/>
            <a:ext cx="50244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GB" altLang="en-US"/>
              <a:t>Always draw a small circuit diagram, as this will help you to visualise the situation.</a:t>
            </a:r>
          </a:p>
        </p:txBody>
      </p:sp>
      <p:pic>
        <p:nvPicPr>
          <p:cNvPr id="15" name="Picture 14" descr="ohms law triangl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0825" y="3868738"/>
            <a:ext cx="3346450" cy="288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a:spLocks noChangeArrowheads="1"/>
          </p:cNvSpPr>
          <p:nvPr/>
        </p:nvSpPr>
        <p:spPr bwMode="auto">
          <a:xfrm>
            <a:off x="310896" y="2432050"/>
            <a:ext cx="4303712"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GB" altLang="en-US" dirty="0"/>
              <a:t>We need to find the formula for R so we can use the Ohm’s law triangle.</a:t>
            </a:r>
          </a:p>
        </p:txBody>
      </p:sp>
      <p:sp>
        <p:nvSpPr>
          <p:cNvPr id="17" name="TextBox 16"/>
          <p:cNvSpPr txBox="1">
            <a:spLocks noChangeArrowheads="1"/>
          </p:cNvSpPr>
          <p:nvPr/>
        </p:nvSpPr>
        <p:spPr bwMode="auto">
          <a:xfrm>
            <a:off x="2898775" y="4738688"/>
            <a:ext cx="30591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GB" altLang="en-US"/>
              <a:t>Covering R gives us:</a:t>
            </a:r>
          </a:p>
        </p:txBody>
      </p:sp>
      <p:sp>
        <p:nvSpPr>
          <p:cNvPr id="20" name="Text Box 32"/>
          <p:cNvSpPr txBox="1">
            <a:spLocks noChangeArrowheads="1"/>
          </p:cNvSpPr>
          <p:nvPr/>
        </p:nvSpPr>
        <p:spPr bwMode="auto">
          <a:xfrm>
            <a:off x="3597275" y="6021388"/>
            <a:ext cx="36369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GB" altLang="en-US"/>
              <a:t>Calculate through to give:</a:t>
            </a:r>
            <a:endParaRPr lang="en-GB" altLang="en-US">
              <a:latin typeface="Lucida Handwriting" pitchFamily="66" charset="0"/>
            </a:endParaRPr>
          </a:p>
        </p:txBody>
      </p:sp>
      <p:graphicFrame>
        <p:nvGraphicFramePr>
          <p:cNvPr id="21" name="Table 20"/>
          <p:cNvGraphicFramePr>
            <a:graphicFrameLocks noGrp="1"/>
          </p:cNvGraphicFramePr>
          <p:nvPr>
            <p:extLst>
              <p:ext uri="{D42A27DB-BD31-4B8C-83A1-F6EECF244321}">
                <p14:modId xmlns:p14="http://schemas.microsoft.com/office/powerpoint/2010/main" val="3711993327"/>
              </p:ext>
            </p:extLst>
          </p:nvPr>
        </p:nvGraphicFramePr>
        <p:xfrm>
          <a:off x="5180013" y="6049963"/>
          <a:ext cx="3211511" cy="371475"/>
        </p:xfrm>
        <a:graphic>
          <a:graphicData uri="http://schemas.openxmlformats.org/drawingml/2006/table">
            <a:tbl>
              <a:tblPr firstRow="1" bandRow="1">
                <a:tableStyleId>{5C22544A-7EE6-4342-B048-85BDC9FD1C3A}</a:tableStyleId>
              </a:tblPr>
              <a:tblGrid>
                <a:gridCol w="1501576">
                  <a:extLst>
                    <a:ext uri="{9D8B030D-6E8A-4147-A177-3AD203B41FA5}">
                      <a16:colId xmlns:a16="http://schemas.microsoft.com/office/drawing/2014/main" val="20000"/>
                    </a:ext>
                  </a:extLst>
                </a:gridCol>
                <a:gridCol w="208359">
                  <a:extLst>
                    <a:ext uri="{9D8B030D-6E8A-4147-A177-3AD203B41FA5}">
                      <a16:colId xmlns:a16="http://schemas.microsoft.com/office/drawing/2014/main" val="20001"/>
                    </a:ext>
                  </a:extLst>
                </a:gridCol>
                <a:gridCol w="1501576">
                  <a:extLst>
                    <a:ext uri="{9D8B030D-6E8A-4147-A177-3AD203B41FA5}">
                      <a16:colId xmlns:a16="http://schemas.microsoft.com/office/drawing/2014/main" val="20002"/>
                    </a:ext>
                  </a:extLst>
                </a:gridCol>
              </a:tblGrid>
              <a:tr h="371475">
                <a:tc>
                  <a:txBody>
                    <a:bodyPr/>
                    <a:lstStyle/>
                    <a:p>
                      <a:pPr algn="r"/>
                      <a:endParaRPr lang="en-GB" sz="1800" b="0" u="none" dirty="0">
                        <a:solidFill>
                          <a:srgbClr val="0000FF"/>
                        </a:solidFill>
                      </a:endParaRPr>
                    </a:p>
                  </a:txBody>
                  <a:tcPr marL="91475" marR="91475" marT="45798" marB="45798" anchor="ctr">
                    <a:noFill/>
                  </a:tcPr>
                </a:tc>
                <a:tc>
                  <a:txBody>
                    <a:bodyPr/>
                    <a:lstStyle/>
                    <a:p>
                      <a:pPr algn="ctr"/>
                      <a:r>
                        <a:rPr lang="en-GB" sz="1800" b="0" u="none" dirty="0">
                          <a:solidFill>
                            <a:schemeClr val="tx1"/>
                          </a:solidFill>
                        </a:rPr>
                        <a:t>=</a:t>
                      </a:r>
                    </a:p>
                  </a:txBody>
                  <a:tcPr marL="91475" marR="91475" marT="45798" marB="45798" anchor="ctr">
                    <a:noFill/>
                  </a:tcPr>
                </a:tc>
                <a:tc>
                  <a:txBody>
                    <a:bodyPr/>
                    <a:lstStyle/>
                    <a:p>
                      <a:r>
                        <a:rPr lang="en-GB" sz="1800" b="0" u="none" dirty="0">
                          <a:solidFill>
                            <a:srgbClr val="FF0000"/>
                          </a:solidFill>
                        </a:rPr>
                        <a:t>10</a:t>
                      </a:r>
                      <a:r>
                        <a:rPr lang="en-GB" sz="1800" b="0" u="none" baseline="0" dirty="0">
                          <a:solidFill>
                            <a:srgbClr val="FF0000"/>
                          </a:solidFill>
                        </a:rPr>
                        <a:t> ohms</a:t>
                      </a:r>
                      <a:endParaRPr lang="en-GB" sz="1800" b="0" u="none" dirty="0">
                        <a:solidFill>
                          <a:srgbClr val="FF0000"/>
                        </a:solidFill>
                      </a:endParaRPr>
                    </a:p>
                  </a:txBody>
                  <a:tcPr marL="91475" marR="91475" marT="45798" marB="45798" anchor="ctr">
                    <a:noFill/>
                  </a:tcPr>
                </a:tc>
                <a:extLst>
                  <a:ext uri="{0D108BD9-81ED-4DB2-BD59-A6C34878D82A}">
                    <a16:rowId xmlns:a16="http://schemas.microsoft.com/office/drawing/2014/main" val="10000"/>
                  </a:ext>
                </a:extLst>
              </a:tr>
            </a:tbl>
          </a:graphicData>
        </a:graphic>
      </p:graphicFrame>
      <p:pic>
        <p:nvPicPr>
          <p:cNvPr id="23" name="Picture 22" descr="hand side small.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49488" y="5732345"/>
            <a:ext cx="722312"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3"/>
          <p:cNvSpPr>
            <a:spLocks noGrp="1" noChangeArrowheads="1"/>
          </p:cNvSpPr>
          <p:nvPr/>
        </p:nvSpPr>
        <p:spPr bwMode="auto">
          <a:xfrm>
            <a:off x="1530350" y="549275"/>
            <a:ext cx="6948488" cy="763588"/>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rgbClr val="CC0000"/>
                </a:solidFill>
                <a:latin typeface="+mj-lt"/>
                <a:ea typeface="+mj-ea"/>
                <a:cs typeface="+mj-cs"/>
              </a:defRPr>
            </a:lvl1pPr>
            <a:lvl2pPr algn="ctr" rtl="0" eaLnBrk="0" fontAlgn="base" hangingPunct="0">
              <a:spcBef>
                <a:spcPct val="0"/>
              </a:spcBef>
              <a:spcAft>
                <a:spcPct val="0"/>
              </a:spcAft>
              <a:defRPr sz="4400">
                <a:solidFill>
                  <a:srgbClr val="CC0000"/>
                </a:solidFill>
                <a:latin typeface="Arial" charset="0"/>
              </a:defRPr>
            </a:lvl2pPr>
            <a:lvl3pPr algn="ctr" rtl="0" eaLnBrk="0" fontAlgn="base" hangingPunct="0">
              <a:spcBef>
                <a:spcPct val="0"/>
              </a:spcBef>
              <a:spcAft>
                <a:spcPct val="0"/>
              </a:spcAft>
              <a:defRPr sz="4400">
                <a:solidFill>
                  <a:srgbClr val="CC0000"/>
                </a:solidFill>
                <a:latin typeface="Arial" charset="0"/>
              </a:defRPr>
            </a:lvl3pPr>
            <a:lvl4pPr algn="ctr" rtl="0" eaLnBrk="0" fontAlgn="base" hangingPunct="0">
              <a:spcBef>
                <a:spcPct val="0"/>
              </a:spcBef>
              <a:spcAft>
                <a:spcPct val="0"/>
              </a:spcAft>
              <a:defRPr sz="4400">
                <a:solidFill>
                  <a:srgbClr val="CC0000"/>
                </a:solidFill>
                <a:latin typeface="Arial" charset="0"/>
              </a:defRPr>
            </a:lvl4pPr>
            <a:lvl5pPr algn="ctr" rtl="0" eaLnBrk="0" fontAlgn="base" hangingPunct="0">
              <a:spcBef>
                <a:spcPct val="0"/>
              </a:spcBef>
              <a:spcAft>
                <a:spcPct val="0"/>
              </a:spcAft>
              <a:defRPr sz="4400">
                <a:solidFill>
                  <a:srgbClr val="CC0000"/>
                </a:solidFill>
                <a:latin typeface="Arial" charset="0"/>
              </a:defRPr>
            </a:lvl5pPr>
            <a:lvl6pPr marL="457200" algn="ctr" rtl="0" fontAlgn="base">
              <a:spcBef>
                <a:spcPct val="0"/>
              </a:spcBef>
              <a:spcAft>
                <a:spcPct val="0"/>
              </a:spcAft>
              <a:defRPr sz="4400">
                <a:solidFill>
                  <a:srgbClr val="CC0000"/>
                </a:solidFill>
                <a:latin typeface="Arial" charset="0"/>
              </a:defRPr>
            </a:lvl6pPr>
            <a:lvl7pPr marL="914400" algn="ctr" rtl="0" fontAlgn="base">
              <a:spcBef>
                <a:spcPct val="0"/>
              </a:spcBef>
              <a:spcAft>
                <a:spcPct val="0"/>
              </a:spcAft>
              <a:defRPr sz="4400">
                <a:solidFill>
                  <a:srgbClr val="CC0000"/>
                </a:solidFill>
                <a:latin typeface="Arial" charset="0"/>
              </a:defRPr>
            </a:lvl7pPr>
            <a:lvl8pPr marL="1371600" algn="ctr" rtl="0" fontAlgn="base">
              <a:spcBef>
                <a:spcPct val="0"/>
              </a:spcBef>
              <a:spcAft>
                <a:spcPct val="0"/>
              </a:spcAft>
              <a:defRPr sz="4400">
                <a:solidFill>
                  <a:srgbClr val="CC0000"/>
                </a:solidFill>
                <a:latin typeface="Arial" charset="0"/>
              </a:defRPr>
            </a:lvl8pPr>
            <a:lvl9pPr marL="1828800" algn="ctr" rtl="0" fontAlgn="base">
              <a:spcBef>
                <a:spcPct val="0"/>
              </a:spcBef>
              <a:spcAft>
                <a:spcPct val="0"/>
              </a:spcAft>
              <a:defRPr sz="4400">
                <a:solidFill>
                  <a:srgbClr val="CC0000"/>
                </a:solidFill>
                <a:latin typeface="Arial" charset="0"/>
              </a:defRPr>
            </a:lvl9pPr>
          </a:lstStyle>
          <a:p>
            <a:pPr>
              <a:defRPr/>
            </a:pPr>
            <a:r>
              <a:rPr lang="en-GB" dirty="0">
                <a:latin typeface="+mn-lt"/>
              </a:rPr>
              <a:t>Example 3</a:t>
            </a:r>
          </a:p>
        </p:txBody>
      </p:sp>
      <p:sp>
        <p:nvSpPr>
          <p:cNvPr id="12330" name="Line 9"/>
          <p:cNvSpPr>
            <a:spLocks noChangeShapeType="1"/>
          </p:cNvSpPr>
          <p:nvPr/>
        </p:nvSpPr>
        <p:spPr bwMode="auto">
          <a:xfrm>
            <a:off x="-17463" y="1412875"/>
            <a:ext cx="9144001" cy="0"/>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18" name="Picture 17" descr="Ohms Law 03.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2281238"/>
            <a:ext cx="2381250" cy="216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68104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1000" fill="hold"/>
                                        <p:tgtEl>
                                          <p:spTgt spid="23"/>
                                        </p:tgtEl>
                                        <p:attrNameLst>
                                          <p:attrName>ppt_x</p:attrName>
                                        </p:attrNameLst>
                                      </p:cBhvr>
                                      <p:tavLst>
                                        <p:tav tm="0">
                                          <p:val>
                                            <p:strVal val="1+#ppt_w/2"/>
                                          </p:val>
                                        </p:tav>
                                        <p:tav tm="100000">
                                          <p:val>
                                            <p:strVal val="#ppt_x"/>
                                          </p:val>
                                        </p:tav>
                                      </p:tavLst>
                                    </p:anim>
                                    <p:anim calcmode="lin" valueType="num">
                                      <p:cBhvr additive="base">
                                        <p:cTn id="8" dur="10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2" fill="hold" nodeType="clickEffect">
                                  <p:stCondLst>
                                    <p:cond delay="0"/>
                                  </p:stCondLst>
                                  <p:childTnLst>
                                    <p:anim calcmode="lin" valueType="num">
                                      <p:cBhvr additive="base">
                                        <p:cTn id="12" dur="1000"/>
                                        <p:tgtEl>
                                          <p:spTgt spid="23"/>
                                        </p:tgtEl>
                                        <p:attrNameLst>
                                          <p:attrName>ppt_x</p:attrName>
                                        </p:attrNameLst>
                                      </p:cBhvr>
                                      <p:tavLst>
                                        <p:tav tm="0">
                                          <p:val>
                                            <p:strVal val="ppt_x"/>
                                          </p:val>
                                        </p:tav>
                                        <p:tav tm="100000">
                                          <p:val>
                                            <p:strVal val="1+ppt_w/2"/>
                                          </p:val>
                                        </p:tav>
                                      </p:tavLst>
                                    </p:anim>
                                    <p:anim calcmode="lin" valueType="num">
                                      <p:cBhvr additive="base">
                                        <p:cTn id="13" dur="1000"/>
                                        <p:tgtEl>
                                          <p:spTgt spid="23"/>
                                        </p:tgtEl>
                                        <p:attrNameLst>
                                          <p:attrName>ppt_y</p:attrName>
                                        </p:attrNameLst>
                                      </p:cBhvr>
                                      <p:tavLst>
                                        <p:tav tm="0">
                                          <p:val>
                                            <p:strVal val="ppt_y"/>
                                          </p:val>
                                        </p:tav>
                                        <p:tav tm="100000">
                                          <p:val>
                                            <p:strVal val="ppt_y"/>
                                          </p:val>
                                        </p:tav>
                                      </p:tavLst>
                                    </p:anim>
                                    <p:set>
                                      <p:cBhvr>
                                        <p:cTn id="14" dur="1" fill="hold">
                                          <p:stCondLst>
                                            <p:cond delay="999"/>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white">
          <a:xfrm>
            <a:off x="0" y="1474788"/>
            <a:ext cx="9144000" cy="5383212"/>
          </a:xfrm>
          <a:prstGeom prst="rect">
            <a:avLst/>
          </a:prstGeom>
          <a:solidFill>
            <a:srgbClr val="CC0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GB" altLang="en-US" sz="1800"/>
              <a:t> </a:t>
            </a:r>
          </a:p>
        </p:txBody>
      </p:sp>
      <p:sp>
        <p:nvSpPr>
          <p:cNvPr id="14339" name="Rectangle 3"/>
          <p:cNvSpPr>
            <a:spLocks noGrp="1" noChangeArrowheads="1"/>
          </p:cNvSpPr>
          <p:nvPr>
            <p:ph type="body" idx="1"/>
          </p:nvPr>
        </p:nvSpPr>
        <p:spPr/>
        <p:txBody>
          <a:bodyPr/>
          <a:lstStyle/>
          <a:p>
            <a:pPr algn="ctr" eaLnBrk="1" hangingPunct="1">
              <a:lnSpc>
                <a:spcPct val="80000"/>
              </a:lnSpc>
              <a:spcBef>
                <a:spcPct val="0"/>
              </a:spcBef>
              <a:buFontTx/>
              <a:buNone/>
            </a:pPr>
            <a:endParaRPr lang="en-GB" altLang="en-US" sz="4400" dirty="0">
              <a:solidFill>
                <a:schemeClr val="bg1"/>
              </a:solidFill>
            </a:endParaRPr>
          </a:p>
          <a:p>
            <a:pPr algn="ctr" eaLnBrk="1" hangingPunct="1">
              <a:lnSpc>
                <a:spcPct val="80000"/>
              </a:lnSpc>
              <a:spcBef>
                <a:spcPct val="0"/>
              </a:spcBef>
              <a:buFontTx/>
              <a:buNone/>
            </a:pPr>
            <a:endParaRPr lang="en-GB" altLang="en-US" sz="4400" dirty="0">
              <a:solidFill>
                <a:schemeClr val="bg1"/>
              </a:solidFill>
            </a:endParaRPr>
          </a:p>
          <a:p>
            <a:pPr algn="ctr" eaLnBrk="1" hangingPunct="1">
              <a:lnSpc>
                <a:spcPct val="80000"/>
              </a:lnSpc>
              <a:spcBef>
                <a:spcPct val="0"/>
              </a:spcBef>
              <a:buFontTx/>
              <a:buNone/>
            </a:pPr>
            <a:endParaRPr lang="en-GB" altLang="en-US" sz="4400" dirty="0">
              <a:solidFill>
                <a:schemeClr val="bg1"/>
              </a:solidFill>
            </a:endParaRPr>
          </a:p>
          <a:p>
            <a:pPr algn="ctr" eaLnBrk="1" hangingPunct="1">
              <a:lnSpc>
                <a:spcPct val="80000"/>
              </a:lnSpc>
              <a:spcBef>
                <a:spcPct val="0"/>
              </a:spcBef>
              <a:buFontTx/>
              <a:buNone/>
            </a:pPr>
            <a:r>
              <a:rPr lang="en-GB" altLang="en-US" sz="4400" b="1" dirty="0">
                <a:solidFill>
                  <a:schemeClr val="bg1"/>
                </a:solidFill>
              </a:rPr>
              <a:t>The end</a:t>
            </a:r>
          </a:p>
          <a:p>
            <a:pPr eaLnBrk="1" hangingPunct="1"/>
            <a:endParaRPr lang="en-GB" altLang="en-US" sz="4400" dirty="0"/>
          </a:p>
        </p:txBody>
      </p:sp>
      <p:sp>
        <p:nvSpPr>
          <p:cNvPr id="14340" name="Rectangle 4"/>
          <p:cNvSpPr>
            <a:spLocks noChangeArrowheads="1"/>
          </p:cNvSpPr>
          <p:nvPr/>
        </p:nvSpPr>
        <p:spPr bwMode="auto">
          <a:xfrm>
            <a:off x="0" y="692150"/>
            <a:ext cx="91440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0" rIns="36000" bIns="36000"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GB" altLang="en-US" sz="2400" b="1" dirty="0">
                <a:solidFill>
                  <a:srgbClr val="FF0000"/>
                </a:solidFill>
              </a:rPr>
              <a:t>Principles of electrical science</a:t>
            </a:r>
            <a:endParaRPr lang="en-US" altLang="en-US" sz="2400" b="1" dirty="0">
              <a:solidFill>
                <a:srgbClr val="FF0000"/>
              </a:solidFill>
            </a:endParaRPr>
          </a:p>
        </p:txBody>
      </p:sp>
    </p:spTree>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641</TotalTime>
  <Words>474</Words>
  <Application>Microsoft Macintosh PowerPoint</Application>
  <PresentationFormat>On-screen Show (4:3)</PresentationFormat>
  <Paragraphs>74</Paragraphs>
  <Slides>9</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Lucida Handwriting</vt:lpstr>
      <vt:lpstr>Custom Design</vt:lpstr>
      <vt:lpstr>Default Design</vt:lpstr>
      <vt:lpstr>PowerPoint Presentation</vt:lpstr>
      <vt:lpstr>Ohm’s Law</vt:lpstr>
      <vt:lpstr>Ohm’s Law</vt:lpstr>
      <vt:lpstr>Ohm’s Law</vt:lpstr>
      <vt:lpstr>Ohm’s Law</vt:lpstr>
      <vt:lpstr>PowerPoint Presentation</vt:lpstr>
      <vt:lpstr>PowerPoint Presentation</vt:lpstr>
      <vt:lpstr>PowerPoint Presentation</vt:lpstr>
      <vt:lpstr>PowerPoint Presentation</vt:lpstr>
    </vt:vector>
  </TitlesOfParts>
  <Company>City &amp; Guilds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janicec</dc:creator>
  <cp:lastModifiedBy>Jamie Gibbs</cp:lastModifiedBy>
  <cp:revision>120</cp:revision>
  <dcterms:created xsi:type="dcterms:W3CDTF">2010-05-25T15:15:29Z</dcterms:created>
  <dcterms:modified xsi:type="dcterms:W3CDTF">2021-07-20T09:52:18Z</dcterms:modified>
</cp:coreProperties>
</file>