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9"/>
  </p:notesMasterIdLst>
  <p:sldIdLst>
    <p:sldId id="269" r:id="rId3"/>
    <p:sldId id="278" r:id="rId4"/>
    <p:sldId id="292" r:id="rId5"/>
    <p:sldId id="293" r:id="rId6"/>
    <p:sldId id="294" r:id="rId7"/>
    <p:sldId id="277" r:id="rId8"/>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93A3A"/>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2" autoAdjust="0"/>
    <p:restoredTop sz="94558" autoAdjust="0"/>
  </p:normalViewPr>
  <p:slideViewPr>
    <p:cSldViewPr>
      <p:cViewPr varScale="1">
        <p:scale>
          <a:sx n="121" d="100"/>
          <a:sy n="121" d="100"/>
        </p:scale>
        <p:origin x="13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E2BD9F0-7894-4C79-A054-4542D8BFC233}" type="slidenum">
              <a:rPr lang="en-GB"/>
              <a:pPr>
                <a:defRPr/>
              </a:pPr>
              <a:t>‹#›</a:t>
            </a:fld>
            <a:endParaRPr lang="en-GB"/>
          </a:p>
        </p:txBody>
      </p:sp>
    </p:spTree>
    <p:extLst>
      <p:ext uri="{BB962C8B-B14F-4D97-AF65-F5344CB8AC3E}">
        <p14:creationId xmlns:p14="http://schemas.microsoft.com/office/powerpoint/2010/main" val="773195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F1C3C8-8727-4644-88C9-CB96B71ED4EE}" type="slidenum">
              <a:rPr lang="en-GB"/>
              <a:pPr>
                <a:defRPr/>
              </a:pPr>
              <a:t>‹#›</a:t>
            </a:fld>
            <a:endParaRPr lang="en-GB"/>
          </a:p>
        </p:txBody>
      </p:sp>
    </p:spTree>
    <p:extLst>
      <p:ext uri="{BB962C8B-B14F-4D97-AF65-F5344CB8AC3E}">
        <p14:creationId xmlns:p14="http://schemas.microsoft.com/office/powerpoint/2010/main" val="268340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90B5594-9C20-4247-AE23-CD10535F79E2}" type="slidenum">
              <a:rPr lang="en-GB"/>
              <a:pPr>
                <a:defRPr/>
              </a:pPr>
              <a:t>‹#›</a:t>
            </a:fld>
            <a:endParaRPr lang="en-GB"/>
          </a:p>
        </p:txBody>
      </p:sp>
    </p:spTree>
    <p:extLst>
      <p:ext uri="{BB962C8B-B14F-4D97-AF65-F5344CB8AC3E}">
        <p14:creationId xmlns:p14="http://schemas.microsoft.com/office/powerpoint/2010/main" val="142975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4DA0BA5-70C8-4F9F-A094-0ECA6322FAB4}" type="slidenum">
              <a:rPr lang="en-GB"/>
              <a:pPr>
                <a:defRPr/>
              </a:pPr>
              <a:t>‹#›</a:t>
            </a:fld>
            <a:endParaRPr lang="en-GB"/>
          </a:p>
        </p:txBody>
      </p:sp>
    </p:spTree>
    <p:extLst>
      <p:ext uri="{BB962C8B-B14F-4D97-AF65-F5344CB8AC3E}">
        <p14:creationId xmlns:p14="http://schemas.microsoft.com/office/powerpoint/2010/main" val="3027126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0" y="1196975"/>
            <a:ext cx="91440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74" name="Rectangle 2"/>
          <p:cNvSpPr>
            <a:spLocks noGrp="1" noChangeArrowheads="1"/>
          </p:cNvSpPr>
          <p:nvPr>
            <p:ph type="ctrTitle"/>
          </p:nvPr>
        </p:nvSpPr>
        <p:spPr>
          <a:xfrm>
            <a:off x="684213" y="188913"/>
            <a:ext cx="7772400" cy="792162"/>
          </a:xfrm>
        </p:spPr>
        <p:txBody>
          <a:bodyPr/>
          <a:lstStyle>
            <a:lvl1pPr>
              <a:defRPr/>
            </a:lvl1pPr>
          </a:lstStyle>
          <a:p>
            <a:pPr lvl="0"/>
            <a:r>
              <a:rPr lang="en-GB" noProof="0"/>
              <a:t>Click to edit Master title style</a:t>
            </a:r>
          </a:p>
        </p:txBody>
      </p:sp>
      <p:sp>
        <p:nvSpPr>
          <p:cNvPr id="54275" name="Rectangle 3"/>
          <p:cNvSpPr>
            <a:spLocks noGrp="1" noChangeArrowheads="1"/>
          </p:cNvSpPr>
          <p:nvPr>
            <p:ph type="subTitle" idx="1"/>
          </p:nvPr>
        </p:nvSpPr>
        <p:spPr>
          <a:xfrm>
            <a:off x="684213" y="1557338"/>
            <a:ext cx="7775575" cy="446405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A8C7DA96-C40D-48F7-BAD8-1729F68F4F13}" type="slidenum">
              <a:rPr lang="en-GB"/>
              <a:pPr>
                <a:defRPr/>
              </a:pPr>
              <a:t>‹#›</a:t>
            </a:fld>
            <a:endParaRPr lang="en-GB"/>
          </a:p>
        </p:txBody>
      </p:sp>
    </p:spTree>
    <p:extLst>
      <p:ext uri="{BB962C8B-B14F-4D97-AF65-F5344CB8AC3E}">
        <p14:creationId xmlns:p14="http://schemas.microsoft.com/office/powerpoint/2010/main" val="3959026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C404FC3-A166-4ED9-9159-665AFBF3321C}" type="slidenum">
              <a:rPr lang="en-GB"/>
              <a:pPr>
                <a:defRPr/>
              </a:pPr>
              <a:t>‹#›</a:t>
            </a:fld>
            <a:endParaRPr lang="en-GB"/>
          </a:p>
        </p:txBody>
      </p:sp>
    </p:spTree>
    <p:extLst>
      <p:ext uri="{BB962C8B-B14F-4D97-AF65-F5344CB8AC3E}">
        <p14:creationId xmlns:p14="http://schemas.microsoft.com/office/powerpoint/2010/main" val="982288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E0E45EE-776A-42FD-ADA2-D53A9CBC66EF}" type="slidenum">
              <a:rPr lang="en-GB"/>
              <a:pPr>
                <a:defRPr/>
              </a:pPr>
              <a:t>‹#›</a:t>
            </a:fld>
            <a:endParaRPr lang="en-GB"/>
          </a:p>
        </p:txBody>
      </p:sp>
    </p:spTree>
    <p:extLst>
      <p:ext uri="{BB962C8B-B14F-4D97-AF65-F5344CB8AC3E}">
        <p14:creationId xmlns:p14="http://schemas.microsoft.com/office/powerpoint/2010/main" val="329100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9DD6AC-8BB3-4294-9DD0-6D400CBBC743}" type="slidenum">
              <a:rPr lang="en-GB"/>
              <a:pPr>
                <a:defRPr/>
              </a:pPr>
              <a:t>‹#›</a:t>
            </a:fld>
            <a:endParaRPr lang="en-GB"/>
          </a:p>
        </p:txBody>
      </p:sp>
    </p:spTree>
    <p:extLst>
      <p:ext uri="{BB962C8B-B14F-4D97-AF65-F5344CB8AC3E}">
        <p14:creationId xmlns:p14="http://schemas.microsoft.com/office/powerpoint/2010/main" val="2584689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2A2218C-3A99-4163-8FDE-657D2F47066A}" type="slidenum">
              <a:rPr lang="en-GB"/>
              <a:pPr>
                <a:defRPr/>
              </a:pPr>
              <a:t>‹#›</a:t>
            </a:fld>
            <a:endParaRPr lang="en-GB"/>
          </a:p>
        </p:txBody>
      </p:sp>
    </p:spTree>
    <p:extLst>
      <p:ext uri="{BB962C8B-B14F-4D97-AF65-F5344CB8AC3E}">
        <p14:creationId xmlns:p14="http://schemas.microsoft.com/office/powerpoint/2010/main" val="2894216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91CC663-2BED-4F8C-AC85-710CE560DAAD}" type="slidenum">
              <a:rPr lang="en-GB"/>
              <a:pPr>
                <a:defRPr/>
              </a:pPr>
              <a:t>‹#›</a:t>
            </a:fld>
            <a:endParaRPr lang="en-GB"/>
          </a:p>
        </p:txBody>
      </p:sp>
    </p:spTree>
    <p:extLst>
      <p:ext uri="{BB962C8B-B14F-4D97-AF65-F5344CB8AC3E}">
        <p14:creationId xmlns:p14="http://schemas.microsoft.com/office/powerpoint/2010/main" val="3384768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2B5612A-873A-441B-A6E1-5D0033A1A888}" type="slidenum">
              <a:rPr lang="en-GB"/>
              <a:pPr>
                <a:defRPr/>
              </a:pPr>
              <a:t>‹#›</a:t>
            </a:fld>
            <a:endParaRPr lang="en-GB"/>
          </a:p>
        </p:txBody>
      </p:sp>
    </p:spTree>
    <p:extLst>
      <p:ext uri="{BB962C8B-B14F-4D97-AF65-F5344CB8AC3E}">
        <p14:creationId xmlns:p14="http://schemas.microsoft.com/office/powerpoint/2010/main" val="3517086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577023-8DF5-4935-8E19-897155EF48A5}" type="slidenum">
              <a:rPr lang="en-GB"/>
              <a:pPr>
                <a:defRPr/>
              </a:pPr>
              <a:t>‹#›</a:t>
            </a:fld>
            <a:endParaRPr lang="en-GB"/>
          </a:p>
        </p:txBody>
      </p:sp>
    </p:spTree>
    <p:extLst>
      <p:ext uri="{BB962C8B-B14F-4D97-AF65-F5344CB8AC3E}">
        <p14:creationId xmlns:p14="http://schemas.microsoft.com/office/powerpoint/2010/main" val="421634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76DF4FC-8DB0-4B85-A562-D99EC4F5EC8C}" type="slidenum">
              <a:rPr lang="en-GB"/>
              <a:pPr>
                <a:defRPr/>
              </a:pPr>
              <a:t>‹#›</a:t>
            </a:fld>
            <a:endParaRPr lang="en-GB"/>
          </a:p>
        </p:txBody>
      </p:sp>
    </p:spTree>
    <p:extLst>
      <p:ext uri="{BB962C8B-B14F-4D97-AF65-F5344CB8AC3E}">
        <p14:creationId xmlns:p14="http://schemas.microsoft.com/office/powerpoint/2010/main" val="2066733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0CF88F7-5753-4FE9-BEDB-BB60A783B273}" type="slidenum">
              <a:rPr lang="en-GB"/>
              <a:pPr>
                <a:defRPr/>
              </a:pPr>
              <a:t>‹#›</a:t>
            </a:fld>
            <a:endParaRPr lang="en-GB"/>
          </a:p>
        </p:txBody>
      </p:sp>
    </p:spTree>
    <p:extLst>
      <p:ext uri="{BB962C8B-B14F-4D97-AF65-F5344CB8AC3E}">
        <p14:creationId xmlns:p14="http://schemas.microsoft.com/office/powerpoint/2010/main" val="743395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1CDC546-BD65-4911-9E7D-BD82149B4D2E}" type="slidenum">
              <a:rPr lang="en-GB"/>
              <a:pPr>
                <a:defRPr/>
              </a:pPr>
              <a:t>‹#›</a:t>
            </a:fld>
            <a:endParaRPr lang="en-GB"/>
          </a:p>
        </p:txBody>
      </p:sp>
    </p:spTree>
    <p:extLst>
      <p:ext uri="{BB962C8B-B14F-4D97-AF65-F5344CB8AC3E}">
        <p14:creationId xmlns:p14="http://schemas.microsoft.com/office/powerpoint/2010/main" val="1141196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505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20713"/>
            <a:ext cx="6019800" cy="5505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6BD0BED-B4F6-4E9B-A09E-05EF40B5465F}" type="slidenum">
              <a:rPr lang="en-GB"/>
              <a:pPr>
                <a:defRPr/>
              </a:pPr>
              <a:t>‹#›</a:t>
            </a:fld>
            <a:endParaRPr lang="en-GB"/>
          </a:p>
        </p:txBody>
      </p:sp>
    </p:spTree>
    <p:extLst>
      <p:ext uri="{BB962C8B-B14F-4D97-AF65-F5344CB8AC3E}">
        <p14:creationId xmlns:p14="http://schemas.microsoft.com/office/powerpoint/2010/main" val="1134384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18487" cy="7969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2266216-96CB-4DCF-8EC5-FB91F209C69F}" type="slidenum">
              <a:rPr lang="en-GB"/>
              <a:pPr>
                <a:defRPr/>
              </a:pPr>
              <a:t>‹#›</a:t>
            </a:fld>
            <a:endParaRPr lang="en-GB"/>
          </a:p>
        </p:txBody>
      </p:sp>
    </p:spTree>
    <p:extLst>
      <p:ext uri="{BB962C8B-B14F-4D97-AF65-F5344CB8AC3E}">
        <p14:creationId xmlns:p14="http://schemas.microsoft.com/office/powerpoint/2010/main" val="3552455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94A10BD1-0A5B-4436-AB17-D9A5FC613BC6}" type="slidenum">
              <a:rPr lang="en-GB"/>
              <a:pPr>
                <a:defRPr/>
              </a:pPr>
              <a:t>‹#›</a:t>
            </a:fld>
            <a:endParaRPr lang="en-GB"/>
          </a:p>
        </p:txBody>
      </p:sp>
    </p:spTree>
    <p:extLst>
      <p:ext uri="{BB962C8B-B14F-4D97-AF65-F5344CB8AC3E}">
        <p14:creationId xmlns:p14="http://schemas.microsoft.com/office/powerpoint/2010/main" val="47662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91D109-C6AC-474C-8F9D-E6B284A94D09}" type="slidenum">
              <a:rPr lang="en-GB"/>
              <a:pPr>
                <a:defRPr/>
              </a:pPr>
              <a:t>‹#›</a:t>
            </a:fld>
            <a:endParaRPr lang="en-GB"/>
          </a:p>
        </p:txBody>
      </p:sp>
    </p:spTree>
    <p:extLst>
      <p:ext uri="{BB962C8B-B14F-4D97-AF65-F5344CB8AC3E}">
        <p14:creationId xmlns:p14="http://schemas.microsoft.com/office/powerpoint/2010/main" val="2949544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84313"/>
            <a:ext cx="403225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84313"/>
            <a:ext cx="4033837"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EC6C8A1-AA33-4888-8A9F-50AB0AD20A25}" type="slidenum">
              <a:rPr lang="en-GB"/>
              <a:pPr>
                <a:defRPr/>
              </a:pPr>
              <a:t>‹#›</a:t>
            </a:fld>
            <a:endParaRPr lang="en-GB"/>
          </a:p>
        </p:txBody>
      </p:sp>
    </p:spTree>
    <p:extLst>
      <p:ext uri="{BB962C8B-B14F-4D97-AF65-F5344CB8AC3E}">
        <p14:creationId xmlns:p14="http://schemas.microsoft.com/office/powerpoint/2010/main" val="426246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C449C7FF-FA8A-4705-B4AA-AC4FE9A138DD}" type="slidenum">
              <a:rPr lang="en-GB"/>
              <a:pPr>
                <a:defRPr/>
              </a:pPr>
              <a:t>‹#›</a:t>
            </a:fld>
            <a:endParaRPr lang="en-GB"/>
          </a:p>
        </p:txBody>
      </p:sp>
    </p:spTree>
    <p:extLst>
      <p:ext uri="{BB962C8B-B14F-4D97-AF65-F5344CB8AC3E}">
        <p14:creationId xmlns:p14="http://schemas.microsoft.com/office/powerpoint/2010/main" val="219495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7F99E19-26D6-462F-AFAD-F5911BDC076E}" type="slidenum">
              <a:rPr lang="en-GB"/>
              <a:pPr>
                <a:defRPr/>
              </a:pPr>
              <a:t>‹#›</a:t>
            </a:fld>
            <a:endParaRPr lang="en-GB"/>
          </a:p>
        </p:txBody>
      </p:sp>
    </p:spTree>
    <p:extLst>
      <p:ext uri="{BB962C8B-B14F-4D97-AF65-F5344CB8AC3E}">
        <p14:creationId xmlns:p14="http://schemas.microsoft.com/office/powerpoint/2010/main" val="21028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AA151B1-BC4C-4D32-8EB9-246310A16DBF}" type="slidenum">
              <a:rPr lang="en-GB"/>
              <a:pPr>
                <a:defRPr/>
              </a:pPr>
              <a:t>‹#›</a:t>
            </a:fld>
            <a:endParaRPr lang="en-GB"/>
          </a:p>
        </p:txBody>
      </p:sp>
    </p:spTree>
    <p:extLst>
      <p:ext uri="{BB962C8B-B14F-4D97-AF65-F5344CB8AC3E}">
        <p14:creationId xmlns:p14="http://schemas.microsoft.com/office/powerpoint/2010/main" val="186077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D4F3421-19CA-4956-93D5-97EEC65B8E90}" type="slidenum">
              <a:rPr lang="en-GB"/>
              <a:pPr>
                <a:defRPr/>
              </a:pPr>
              <a:t>‹#›</a:t>
            </a:fld>
            <a:endParaRPr lang="en-GB"/>
          </a:p>
        </p:txBody>
      </p:sp>
    </p:spTree>
    <p:extLst>
      <p:ext uri="{BB962C8B-B14F-4D97-AF65-F5344CB8AC3E}">
        <p14:creationId xmlns:p14="http://schemas.microsoft.com/office/powerpoint/2010/main" val="71988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EDC711-FA1D-46B0-A062-86B61D7D9F0F}" type="slidenum">
              <a:rPr lang="en-GB"/>
              <a:pPr>
                <a:defRPr/>
              </a:pPr>
              <a:t>‹#›</a:t>
            </a:fld>
            <a:endParaRPr lang="en-GB"/>
          </a:p>
        </p:txBody>
      </p:sp>
    </p:spTree>
    <p:extLst>
      <p:ext uri="{BB962C8B-B14F-4D97-AF65-F5344CB8AC3E}">
        <p14:creationId xmlns:p14="http://schemas.microsoft.com/office/powerpoint/2010/main" val="374143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NUL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68313" y="1484313"/>
            <a:ext cx="8218487"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368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8D70BC1-BC0B-4BAE-A840-4242CFB75355}" type="slidenum">
              <a:rPr lang="en-GB"/>
              <a:pPr>
                <a:defRPr/>
              </a:pPr>
              <a:t>‹#›</a:t>
            </a:fld>
            <a:endParaRPr lang="en-GB"/>
          </a:p>
        </p:txBody>
      </p:sp>
      <p:sp>
        <p:nvSpPr>
          <p:cNvPr id="1031" name="Line 7"/>
          <p:cNvSpPr>
            <a:spLocks noChangeShapeType="1"/>
          </p:cNvSpPr>
          <p:nvPr userDrawn="1"/>
        </p:nvSpPr>
        <p:spPr bwMode="auto">
          <a:xfrm>
            <a:off x="0" y="1268413"/>
            <a:ext cx="91440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8313" y="620713"/>
            <a:ext cx="82184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32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532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532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A9B33B90-D86A-48C3-94CF-49B81C35543B}" type="slidenum">
              <a:rPr lang="en-GB"/>
              <a:pPr>
                <a:defRPr/>
              </a:pPr>
              <a:t>‹#›</a:t>
            </a:fld>
            <a:endParaRPr lang="en-GB"/>
          </a:p>
        </p:txBody>
      </p:sp>
      <p:pic>
        <p:nvPicPr>
          <p:cNvPr id="8" name="Picture 7"/>
          <p:cNvPicPr preferRelativeResize="0">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525512" y="118872"/>
            <a:ext cx="1371600" cy="274320"/>
          </a:xfrm>
          <a:prstGeom prst="rect">
            <a:avLst/>
          </a:prstGeom>
        </p:spPr>
      </p:pic>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7" r:id="rId13"/>
  </p:sldLayoutIdLst>
  <p:hf sldNum="0" hdr="0" ftr="0" dt="0"/>
  <p:txStyles>
    <p:title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white">
          <a:xfrm>
            <a:off x="0" y="1474788"/>
            <a:ext cx="9144000" cy="5383212"/>
          </a:xfrm>
          <a:prstGeom prst="rect">
            <a:avLst/>
          </a:prstGeom>
          <a:solidFill>
            <a:srgbClr val="CC0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1800"/>
              <a:t> </a:t>
            </a:r>
          </a:p>
        </p:txBody>
      </p:sp>
      <p:sp>
        <p:nvSpPr>
          <p:cNvPr id="6147" name="Rectangle 3"/>
          <p:cNvSpPr>
            <a:spLocks noGrp="1" noChangeArrowheads="1"/>
          </p:cNvSpPr>
          <p:nvPr>
            <p:ph type="body" idx="1"/>
          </p:nvPr>
        </p:nvSpPr>
        <p:spPr>
          <a:xfrm>
            <a:off x="0" y="1474788"/>
            <a:ext cx="9144000" cy="5383212"/>
          </a:xfrm>
        </p:spPr>
        <p:txBody>
          <a:bodyPr lIns="360000" rIns="360000" anchor="ctr" anchorCtr="1"/>
          <a:lstStyle/>
          <a:p>
            <a:pPr algn="ctr">
              <a:buFontTx/>
              <a:buNone/>
            </a:pPr>
            <a:r>
              <a:rPr lang="en-GB" altLang="en-US" sz="4400" dirty="0">
                <a:solidFill>
                  <a:schemeClr val="bg1"/>
                </a:solidFill>
              </a:rPr>
              <a:t>Mathematical principles</a:t>
            </a:r>
          </a:p>
          <a:p>
            <a:pPr algn="ctr">
              <a:buFontTx/>
              <a:buNone/>
            </a:pPr>
            <a:endParaRPr lang="en-GB" altLang="en-US" sz="4400" dirty="0">
              <a:solidFill>
                <a:schemeClr val="bg1"/>
              </a:solidFill>
            </a:endParaRPr>
          </a:p>
          <a:p>
            <a:pPr algn="ctr">
              <a:buFontTx/>
              <a:buNone/>
            </a:pPr>
            <a:r>
              <a:rPr lang="en-GB" altLang="en-US" sz="4400">
                <a:solidFill>
                  <a:schemeClr val="bg1"/>
                </a:solidFill>
              </a:rPr>
              <a:t>Fractions</a:t>
            </a:r>
            <a:endParaRPr lang="en-GB" altLang="en-US" sz="4400" dirty="0">
              <a:solidFill>
                <a:schemeClr val="bg1"/>
              </a:solidFill>
            </a:endParaRPr>
          </a:p>
        </p:txBody>
      </p:sp>
      <p:sp>
        <p:nvSpPr>
          <p:cNvPr id="6148" name="Rectangle 4"/>
          <p:cNvSpPr>
            <a:spLocks noChangeArrowheads="1"/>
          </p:cNvSpPr>
          <p:nvPr/>
        </p:nvSpPr>
        <p:spPr bwMode="auto">
          <a:xfrm>
            <a:off x="0" y="692150"/>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36000"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2400" b="1" dirty="0">
                <a:solidFill>
                  <a:srgbClr val="FF0000"/>
                </a:solidFill>
              </a:rPr>
              <a:t>Principles of electrical science</a:t>
            </a:r>
            <a:endParaRPr lang="en-US" altLang="en-US" sz="2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0" y="476250"/>
            <a:ext cx="9143999" cy="981075"/>
          </a:xfrm>
        </p:spPr>
        <p:txBody>
          <a:bodyPr lIns="360000" rIns="360000" anchor="ctr" anchorCtr="1"/>
          <a:lstStyle/>
          <a:p>
            <a:pPr>
              <a:defRPr/>
            </a:pPr>
            <a:r>
              <a:rPr lang="en-GB" dirty="0">
                <a:latin typeface="+mn-lt"/>
              </a:rPr>
              <a:t>Fractions</a:t>
            </a:r>
          </a:p>
        </p:txBody>
      </p:sp>
      <p:sp>
        <p:nvSpPr>
          <p:cNvPr id="227331" name="Rectangle 3"/>
          <p:cNvSpPr>
            <a:spLocks noGrp="1" noChangeArrowheads="1"/>
          </p:cNvSpPr>
          <p:nvPr>
            <p:ph type="body" sz="half" idx="1"/>
          </p:nvPr>
        </p:nvSpPr>
        <p:spPr>
          <a:xfrm>
            <a:off x="-1" y="1457324"/>
            <a:ext cx="9144000" cy="1899667"/>
          </a:xfrm>
        </p:spPr>
        <p:txBody>
          <a:bodyPr lIns="360000" rIns="360000"/>
          <a:lstStyle/>
          <a:p>
            <a:pPr marL="0" indent="0">
              <a:spcBef>
                <a:spcPts val="0"/>
              </a:spcBef>
              <a:spcAft>
                <a:spcPts val="1200"/>
              </a:spcAft>
              <a:buNone/>
            </a:pPr>
            <a:r>
              <a:rPr lang="en-GB" sz="2400" dirty="0"/>
              <a:t>Fractions can be classified in two ways:</a:t>
            </a:r>
          </a:p>
          <a:p>
            <a:pPr lvl="0">
              <a:spcBef>
                <a:spcPts val="0"/>
              </a:spcBef>
              <a:spcAft>
                <a:spcPts val="1200"/>
              </a:spcAft>
            </a:pPr>
            <a:r>
              <a:rPr lang="en-GB" sz="2400" dirty="0"/>
              <a:t>vulgar fractions</a:t>
            </a:r>
          </a:p>
          <a:p>
            <a:pPr lvl="0">
              <a:spcBef>
                <a:spcPts val="0"/>
              </a:spcBef>
              <a:spcAft>
                <a:spcPts val="1200"/>
              </a:spcAft>
            </a:pPr>
            <a:r>
              <a:rPr lang="en-GB" sz="2400" dirty="0"/>
              <a:t>decimal fractions.</a:t>
            </a:r>
            <a:endParaRPr lang="en-GB" sz="2400" dirty="0">
              <a:effectLst/>
            </a:endParaRPr>
          </a:p>
        </p:txBody>
      </p:sp>
      <p:sp>
        <p:nvSpPr>
          <p:cNvPr id="7173" name="Line 9"/>
          <p:cNvSpPr>
            <a:spLocks noChangeShapeType="1"/>
          </p:cNvSpPr>
          <p:nvPr/>
        </p:nvSpPr>
        <p:spPr bwMode="auto">
          <a:xfrm>
            <a:off x="0" y="14128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0" y="476250"/>
            <a:ext cx="9143999" cy="981075"/>
          </a:xfrm>
        </p:spPr>
        <p:txBody>
          <a:bodyPr lIns="360000" rIns="360000" anchor="ctr" anchorCtr="1"/>
          <a:lstStyle/>
          <a:p>
            <a:pPr>
              <a:defRPr/>
            </a:pPr>
            <a:r>
              <a:rPr lang="en-GB" dirty="0">
                <a:latin typeface="+mn-lt"/>
              </a:rPr>
              <a:t>Vulgar fractions</a:t>
            </a:r>
          </a:p>
        </p:txBody>
      </p:sp>
      <mc:AlternateContent xmlns:mc="http://schemas.openxmlformats.org/markup-compatibility/2006" xmlns:a14="http://schemas.microsoft.com/office/drawing/2010/main">
        <mc:Choice Requires="a14">
          <p:sp>
            <p:nvSpPr>
              <p:cNvPr id="227331" name="Rectangle 3"/>
              <p:cNvSpPr>
                <a:spLocks noGrp="1" noChangeArrowheads="1"/>
              </p:cNvSpPr>
              <p:nvPr>
                <p:ph type="body" sz="half" idx="1"/>
              </p:nvPr>
            </p:nvSpPr>
            <p:spPr>
              <a:xfrm>
                <a:off x="-1" y="1457324"/>
                <a:ext cx="9144000" cy="5400676"/>
              </a:xfrm>
            </p:spPr>
            <p:txBody>
              <a:bodyPr lIns="360000" rIns="360000"/>
              <a:lstStyle/>
              <a:p>
                <a:pPr marL="0" indent="0">
                  <a:spcBef>
                    <a:spcPts val="0"/>
                  </a:spcBef>
                  <a:spcAft>
                    <a:spcPts val="1200"/>
                  </a:spcAft>
                  <a:buNone/>
                </a:pPr>
                <a:r>
                  <a:rPr lang="en-GB" sz="2400" dirty="0"/>
                  <a:t>A vulgar fraction consists of an integer (whole number) </a:t>
                </a:r>
                <a:r>
                  <a:rPr lang="en-GB" sz="2400" dirty="0">
                    <a:solidFill>
                      <a:srgbClr val="FF0000"/>
                    </a:solidFill>
                  </a:rPr>
                  <a:t>numerator </a:t>
                </a:r>
                <a:r>
                  <a:rPr lang="en-GB" sz="2400" dirty="0"/>
                  <a:t>displayed above a line (or before a slash), and a non-zero integer </a:t>
                </a:r>
                <a:r>
                  <a:rPr lang="en-GB" sz="2400" dirty="0">
                    <a:solidFill>
                      <a:srgbClr val="FF0000"/>
                    </a:solidFill>
                  </a:rPr>
                  <a:t>denominator</a:t>
                </a:r>
                <a:r>
                  <a:rPr lang="en-GB" sz="2400" dirty="0"/>
                  <a:t>, displayed below (or after) that line. Some examples are:</a:t>
                </a:r>
              </a:p>
              <a:p>
                <a:pPr marL="0" indent="0" algn="ctr">
                  <a:spcBef>
                    <a:spcPts val="0"/>
                  </a:spcBef>
                  <a:spcAft>
                    <a:spcPts val="1200"/>
                  </a:spcAft>
                  <a:buNone/>
                </a:pPr>
                <a14:m>
                  <m:oMath xmlns:m="http://schemas.openxmlformats.org/officeDocument/2006/math">
                    <m:f>
                      <m:fPr>
                        <m:ctrlPr>
                          <a:rPr lang="en-GB" sz="4000" i="1" smtClean="0">
                            <a:solidFill>
                              <a:srgbClr val="FF0000"/>
                            </a:solidFill>
                            <a:effectLst/>
                            <a:latin typeface="Cambria Math" panose="02040503050406030204" pitchFamily="18" charset="0"/>
                            <a:ea typeface="Cambria Math" panose="02040503050406030204" pitchFamily="18" charset="0"/>
                          </a:rPr>
                        </m:ctrlPr>
                      </m:fPr>
                      <m:num>
                        <m:r>
                          <a:rPr lang="en-GB" sz="4000" b="0" i="1" smtClean="0">
                            <a:solidFill>
                              <a:srgbClr val="FF0000"/>
                            </a:solidFill>
                            <a:effectLst/>
                            <a:latin typeface="Cambria Math" panose="02040503050406030204" pitchFamily="18" charset="0"/>
                            <a:ea typeface="Cambria Math" panose="02040503050406030204" pitchFamily="18" charset="0"/>
                          </a:rPr>
                          <m:t>1</m:t>
                        </m:r>
                      </m:num>
                      <m:den>
                        <m:r>
                          <a:rPr lang="en-GB" sz="4000" b="0" i="1" smtClean="0">
                            <a:solidFill>
                              <a:srgbClr val="FF0000"/>
                            </a:solidFill>
                            <a:effectLst/>
                            <a:latin typeface="Cambria Math" panose="02040503050406030204" pitchFamily="18" charset="0"/>
                            <a:ea typeface="Cambria Math" panose="02040503050406030204" pitchFamily="18" charset="0"/>
                          </a:rPr>
                          <m:t>2</m:t>
                        </m:r>
                      </m:den>
                    </m:f>
                  </m:oMath>
                </a14:m>
                <a:r>
                  <a:rPr lang="en-GB" sz="4000" dirty="0">
                    <a:solidFill>
                      <a:srgbClr val="FF0000"/>
                    </a:solidFill>
                    <a:effectLst/>
                    <a:latin typeface="Cambria Math" panose="02040503050406030204" pitchFamily="18" charset="0"/>
                    <a:ea typeface="Cambria Math" panose="02040503050406030204" pitchFamily="18" charset="0"/>
                  </a:rPr>
                  <a:t>        </a:t>
                </a:r>
                <a14:m>
                  <m:oMath xmlns:m="http://schemas.openxmlformats.org/officeDocument/2006/math">
                    <m:f>
                      <m:fPr>
                        <m:type m:val="lin"/>
                        <m:ctrlPr>
                          <a:rPr lang="en-GB" sz="4000" i="1" dirty="0" smtClean="0">
                            <a:solidFill>
                              <a:srgbClr val="FF0000"/>
                            </a:solidFill>
                            <a:effectLst/>
                            <a:latin typeface="Cambria Math" panose="02040503050406030204" pitchFamily="18" charset="0"/>
                            <a:ea typeface="Cambria Math" panose="02040503050406030204" pitchFamily="18" charset="0"/>
                          </a:rPr>
                        </m:ctrlPr>
                      </m:fPr>
                      <m:num>
                        <m:r>
                          <a:rPr lang="en-GB" sz="4000" b="0" i="1" dirty="0" smtClean="0">
                            <a:solidFill>
                              <a:srgbClr val="FF0000"/>
                            </a:solidFill>
                            <a:effectLst/>
                            <a:latin typeface="Cambria Math" panose="02040503050406030204" pitchFamily="18" charset="0"/>
                            <a:ea typeface="Cambria Math" panose="02040503050406030204" pitchFamily="18" charset="0"/>
                          </a:rPr>
                          <m:t>8</m:t>
                        </m:r>
                      </m:num>
                      <m:den>
                        <m:r>
                          <a:rPr lang="en-GB" sz="4000" b="0" i="1" dirty="0" smtClean="0">
                            <a:solidFill>
                              <a:srgbClr val="FF0000"/>
                            </a:solidFill>
                            <a:effectLst/>
                            <a:latin typeface="Cambria Math" panose="02040503050406030204" pitchFamily="18" charset="0"/>
                            <a:ea typeface="Cambria Math" panose="02040503050406030204" pitchFamily="18" charset="0"/>
                          </a:rPr>
                          <m:t>5</m:t>
                        </m:r>
                      </m:den>
                    </m:f>
                  </m:oMath>
                </a14:m>
                <a:r>
                  <a:rPr lang="en-GB" sz="4000" dirty="0">
                    <a:solidFill>
                      <a:srgbClr val="FF0000"/>
                    </a:solidFill>
                    <a:effectLst/>
                    <a:latin typeface="Cambria Math" panose="02040503050406030204" pitchFamily="18" charset="0"/>
                    <a:ea typeface="Cambria Math" panose="02040503050406030204" pitchFamily="18" charset="0"/>
                  </a:rPr>
                  <a:t>        </a:t>
                </a:r>
                <a14:m>
                  <m:oMath xmlns:m="http://schemas.openxmlformats.org/officeDocument/2006/math">
                    <m:f>
                      <m:fPr>
                        <m:ctrlPr>
                          <a:rPr lang="en-GB" sz="4000" i="1" dirty="0" smtClean="0">
                            <a:solidFill>
                              <a:srgbClr val="FF0000"/>
                            </a:solidFill>
                            <a:effectLst/>
                            <a:latin typeface="Cambria Math" panose="02040503050406030204" pitchFamily="18" charset="0"/>
                            <a:ea typeface="Cambria Math" panose="02040503050406030204" pitchFamily="18" charset="0"/>
                          </a:rPr>
                        </m:ctrlPr>
                      </m:fPr>
                      <m:num>
                        <m:r>
                          <a:rPr lang="en-GB" sz="4000" b="0" i="1" dirty="0" smtClean="0">
                            <a:solidFill>
                              <a:srgbClr val="FF0000"/>
                            </a:solidFill>
                            <a:effectLst/>
                            <a:latin typeface="Cambria Math" panose="02040503050406030204" pitchFamily="18" charset="0"/>
                            <a:ea typeface="Cambria Math" panose="02040503050406030204" pitchFamily="18" charset="0"/>
                          </a:rPr>
                          <m:t>3</m:t>
                        </m:r>
                      </m:num>
                      <m:den>
                        <m:r>
                          <a:rPr lang="en-GB" sz="4000" b="0" i="1" dirty="0" smtClean="0">
                            <a:solidFill>
                              <a:srgbClr val="FF0000"/>
                            </a:solidFill>
                            <a:effectLst/>
                            <a:latin typeface="Cambria Math" panose="02040503050406030204" pitchFamily="18" charset="0"/>
                            <a:ea typeface="Cambria Math" panose="02040503050406030204" pitchFamily="18" charset="0"/>
                          </a:rPr>
                          <m:t>4</m:t>
                        </m:r>
                      </m:den>
                    </m:f>
                  </m:oMath>
                </a14:m>
                <a:r>
                  <a:rPr lang="en-GB" sz="4000" dirty="0">
                    <a:solidFill>
                      <a:srgbClr val="FF0000"/>
                    </a:solidFill>
                    <a:effectLst/>
                    <a:latin typeface="Cambria Math" panose="02040503050406030204" pitchFamily="18" charset="0"/>
                    <a:ea typeface="Cambria Math" panose="02040503050406030204" pitchFamily="18" charset="0"/>
                  </a:rPr>
                  <a:t>        </a:t>
                </a:r>
                <a14:m>
                  <m:oMath xmlns:m="http://schemas.openxmlformats.org/officeDocument/2006/math">
                    <m:f>
                      <m:fPr>
                        <m:type m:val="lin"/>
                        <m:ctrlPr>
                          <a:rPr lang="en-GB" sz="4000" i="1" dirty="0" smtClean="0">
                            <a:solidFill>
                              <a:srgbClr val="FF0000"/>
                            </a:solidFill>
                            <a:effectLst/>
                            <a:latin typeface="Cambria Math" panose="02040503050406030204" pitchFamily="18" charset="0"/>
                            <a:ea typeface="Cambria Math" panose="02040503050406030204" pitchFamily="18" charset="0"/>
                          </a:rPr>
                        </m:ctrlPr>
                      </m:fPr>
                      <m:num>
                        <m:r>
                          <a:rPr lang="en-GB" sz="4000" b="0" i="1" dirty="0" smtClean="0">
                            <a:solidFill>
                              <a:srgbClr val="FF0000"/>
                            </a:solidFill>
                            <a:effectLst/>
                            <a:latin typeface="Cambria Math" panose="02040503050406030204" pitchFamily="18" charset="0"/>
                            <a:ea typeface="Cambria Math" panose="02040503050406030204" pitchFamily="18" charset="0"/>
                          </a:rPr>
                          <m:t>3</m:t>
                        </m:r>
                      </m:num>
                      <m:den>
                        <m:r>
                          <a:rPr lang="en-GB" sz="4000" b="0" i="1" dirty="0" smtClean="0">
                            <a:solidFill>
                              <a:srgbClr val="FF0000"/>
                            </a:solidFill>
                            <a:effectLst/>
                            <a:latin typeface="Cambria Math" panose="02040503050406030204" pitchFamily="18" charset="0"/>
                            <a:ea typeface="Cambria Math" panose="02040503050406030204" pitchFamily="18" charset="0"/>
                          </a:rPr>
                          <m:t>8</m:t>
                        </m:r>
                      </m:den>
                    </m:f>
                  </m:oMath>
                </a14:m>
                <a:endParaRPr lang="en-GB" sz="4000" dirty="0">
                  <a:effectLst/>
                  <a:latin typeface="Cambria Math" panose="02040503050406030204" pitchFamily="18" charset="0"/>
                  <a:ea typeface="Cambria Math" panose="02040503050406030204" pitchFamily="18" charset="0"/>
                </a:endParaRPr>
              </a:p>
              <a:p>
                <a:pPr marL="0" indent="0">
                  <a:spcBef>
                    <a:spcPts val="0"/>
                  </a:spcBef>
                  <a:spcAft>
                    <a:spcPts val="1200"/>
                  </a:spcAft>
                  <a:buNone/>
                </a:pPr>
                <a:r>
                  <a:rPr lang="en-GB" sz="2400" dirty="0"/>
                  <a:t>The number at the bottom (or to the right of the slash) is the denominator and tells us how many pieces an item is divided up by. The number on the top (or to the left of the slash) tells us how many of those pieces we have. </a:t>
                </a:r>
                <a:endParaRPr lang="en-GB" sz="4000" b="1" dirty="0">
                  <a:effectLst/>
                  <a:latin typeface="Cambria Math" panose="02040503050406030204" pitchFamily="18" charset="0"/>
                  <a:ea typeface="Cambria Math" panose="02040503050406030204" pitchFamily="18" charset="0"/>
                </a:endParaRPr>
              </a:p>
            </p:txBody>
          </p:sp>
        </mc:Choice>
        <mc:Fallback xmlns="">
          <p:sp>
            <p:nvSpPr>
              <p:cNvPr id="227331" name="Rectangle 3"/>
              <p:cNvSpPr>
                <a:spLocks noGrp="1" noRot="1" noChangeAspect="1" noMove="1" noResize="1" noEditPoints="1" noAdjustHandles="1" noChangeArrowheads="1" noChangeShapeType="1" noTextEdit="1"/>
              </p:cNvSpPr>
              <p:nvPr>
                <p:ph type="body" sz="half" idx="1"/>
              </p:nvPr>
            </p:nvSpPr>
            <p:spPr>
              <a:xfrm>
                <a:off x="-1" y="1457324"/>
                <a:ext cx="9144000" cy="5400676"/>
              </a:xfrm>
              <a:blipFill rotWithShape="1">
                <a:blip r:embed="rId2"/>
                <a:stretch>
                  <a:fillRect t="-790"/>
                </a:stretch>
              </a:blipFill>
            </p:spPr>
            <p:txBody>
              <a:bodyPr/>
              <a:lstStyle/>
              <a:p>
                <a:r>
                  <a:rPr lang="en-GB">
                    <a:noFill/>
                  </a:rPr>
                  <a:t> </a:t>
                </a:r>
              </a:p>
            </p:txBody>
          </p:sp>
        </mc:Fallback>
      </mc:AlternateContent>
      <p:sp>
        <p:nvSpPr>
          <p:cNvPr id="7173" name="Line 9"/>
          <p:cNvSpPr>
            <a:spLocks noChangeShapeType="1"/>
          </p:cNvSpPr>
          <p:nvPr/>
        </p:nvSpPr>
        <p:spPr bwMode="auto">
          <a:xfrm>
            <a:off x="0" y="14128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89783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0" y="476250"/>
            <a:ext cx="9143999" cy="981075"/>
          </a:xfrm>
        </p:spPr>
        <p:txBody>
          <a:bodyPr lIns="360000" rIns="360000" anchor="ctr" anchorCtr="1"/>
          <a:lstStyle/>
          <a:p>
            <a:pPr>
              <a:defRPr/>
            </a:pPr>
            <a:r>
              <a:rPr lang="en-GB" dirty="0">
                <a:latin typeface="+mn-lt"/>
              </a:rPr>
              <a:t>Vulgar fractions</a:t>
            </a:r>
          </a:p>
        </p:txBody>
      </p:sp>
      <mc:AlternateContent xmlns:mc="http://schemas.openxmlformats.org/markup-compatibility/2006" xmlns:a14="http://schemas.microsoft.com/office/drawing/2010/main">
        <mc:Choice Requires="a14">
          <p:sp>
            <p:nvSpPr>
              <p:cNvPr id="227331" name="Rectangle 3"/>
              <p:cNvSpPr>
                <a:spLocks noGrp="1" noChangeArrowheads="1"/>
              </p:cNvSpPr>
              <p:nvPr>
                <p:ph type="body" sz="half" idx="1"/>
              </p:nvPr>
            </p:nvSpPr>
            <p:spPr>
              <a:xfrm>
                <a:off x="-2" y="1457324"/>
                <a:ext cx="9144000" cy="5400676"/>
              </a:xfrm>
            </p:spPr>
            <p:txBody>
              <a:bodyPr lIns="360000" rIns="360000"/>
              <a:lstStyle/>
              <a:p>
                <a:pPr marL="0" lvl="0" indent="0">
                  <a:spcBef>
                    <a:spcPts val="0"/>
                  </a:spcBef>
                  <a:spcAft>
                    <a:spcPts val="1200"/>
                  </a:spcAft>
                  <a:buNone/>
                </a:pPr>
                <a:r>
                  <a:rPr lang="en-GB" sz="2400" dirty="0"/>
                  <a:t>For example:</a:t>
                </a:r>
              </a:p>
              <a:p>
                <a:pPr lvl="0">
                  <a:spcBef>
                    <a:spcPts val="0"/>
                  </a:spcBef>
                  <a:spcAft>
                    <a:spcPts val="1200"/>
                  </a:spcAft>
                </a:pPr>
                <a:r>
                  <a:rPr lang="en-GB" sz="2400" dirty="0"/>
                  <a:t>The picture to the right represents a cake.</a:t>
                </a:r>
              </a:p>
              <a:p>
                <a:pPr lvl="0">
                  <a:spcBef>
                    <a:spcPts val="0"/>
                  </a:spcBef>
                  <a:spcAft>
                    <a:spcPts val="1200"/>
                  </a:spcAft>
                </a:pPr>
                <a:r>
                  <a:rPr lang="en-GB" sz="2400" dirty="0"/>
                  <a:t>It has been divided into eight equal pieces.</a:t>
                </a:r>
              </a:p>
              <a:p>
                <a:pPr lvl="0">
                  <a:spcBef>
                    <a:spcPts val="0"/>
                  </a:spcBef>
                  <a:spcAft>
                    <a:spcPts val="1200"/>
                  </a:spcAft>
                </a:pPr>
                <a:r>
                  <a:rPr lang="en-GB" sz="2400" dirty="0"/>
                  <a:t>Because the cake has eight equal pieces the </a:t>
                </a:r>
                <a:br>
                  <a:rPr lang="en-GB" sz="2400" dirty="0"/>
                </a:br>
                <a:r>
                  <a:rPr lang="en-GB" sz="2400" dirty="0">
                    <a:solidFill>
                      <a:srgbClr val="FF0000"/>
                    </a:solidFill>
                  </a:rPr>
                  <a:t>denominator </a:t>
                </a:r>
                <a:r>
                  <a:rPr lang="en-GB" sz="2400" dirty="0"/>
                  <a:t>will be </a:t>
                </a:r>
                <a:r>
                  <a:rPr lang="en-GB" sz="2400" dirty="0">
                    <a:solidFill>
                      <a:srgbClr val="FF0000"/>
                    </a:solidFill>
                  </a:rPr>
                  <a:t>8</a:t>
                </a:r>
                <a:r>
                  <a:rPr lang="en-GB" sz="2400" dirty="0"/>
                  <a:t>.</a:t>
                </a:r>
              </a:p>
              <a:p>
                <a:pPr lvl="0">
                  <a:spcBef>
                    <a:spcPts val="0"/>
                  </a:spcBef>
                  <a:spcAft>
                    <a:spcPts val="1200"/>
                  </a:spcAft>
                </a:pPr>
                <a:r>
                  <a:rPr lang="en-GB" sz="2400" dirty="0"/>
                  <a:t>We are taking the green pieces of the cake – there are three of these.</a:t>
                </a:r>
              </a:p>
              <a:p>
                <a:pPr lvl="0">
                  <a:spcBef>
                    <a:spcPts val="0"/>
                  </a:spcBef>
                  <a:spcAft>
                    <a:spcPts val="1200"/>
                  </a:spcAft>
                </a:pPr>
                <a:r>
                  <a:rPr lang="en-GB" sz="2400" dirty="0"/>
                  <a:t>These </a:t>
                </a:r>
                <a:r>
                  <a:rPr lang="en-GB" sz="2400" dirty="0">
                    <a:solidFill>
                      <a:srgbClr val="FF0000"/>
                    </a:solidFill>
                  </a:rPr>
                  <a:t>three</a:t>
                </a:r>
                <a:r>
                  <a:rPr lang="en-GB" sz="2400" dirty="0"/>
                  <a:t> pieces will be the </a:t>
                </a:r>
                <a:r>
                  <a:rPr lang="en-GB" sz="2400" dirty="0">
                    <a:solidFill>
                      <a:srgbClr val="FF0000"/>
                    </a:solidFill>
                  </a:rPr>
                  <a:t>numerator</a:t>
                </a:r>
                <a:r>
                  <a:rPr lang="en-GB" sz="2400" dirty="0"/>
                  <a:t>,</a:t>
                </a:r>
                <a:r>
                  <a:rPr lang="en-GB" sz="2400" dirty="0">
                    <a:solidFill>
                      <a:srgbClr val="FF0000"/>
                    </a:solidFill>
                  </a:rPr>
                  <a:t> </a:t>
                </a:r>
                <a:r>
                  <a:rPr lang="en-GB" sz="2400" dirty="0"/>
                  <a:t>or the number of pieces we have.</a:t>
                </a:r>
              </a:p>
              <a:p>
                <a:pPr>
                  <a:spcBef>
                    <a:spcPts val="0"/>
                  </a:spcBef>
                  <a:spcAft>
                    <a:spcPts val="1200"/>
                  </a:spcAft>
                </a:pPr>
                <a:r>
                  <a:rPr lang="en-GB" sz="2400" dirty="0"/>
                  <a:t>The resulting fraction will be:</a:t>
                </a:r>
                <a:r>
                  <a:rPr lang="en-GB" dirty="0"/>
                  <a:t> </a:t>
                </a:r>
                <a14:m>
                  <m:oMath xmlns:m="http://schemas.openxmlformats.org/officeDocument/2006/math">
                    <m:f>
                      <m:fPr>
                        <m:type m:val="lin"/>
                        <m:ctrlPr>
                          <a:rPr lang="en-GB" sz="2400" b="1" i="1" dirty="0">
                            <a:solidFill>
                              <a:srgbClr val="FF0000"/>
                            </a:solidFill>
                            <a:latin typeface="Cambria Math" panose="02040503050406030204" pitchFamily="18" charset="0"/>
                            <a:ea typeface="Cambria Math" panose="02040503050406030204" pitchFamily="18" charset="0"/>
                          </a:rPr>
                        </m:ctrlPr>
                      </m:fPr>
                      <m:num>
                        <m:r>
                          <a:rPr lang="en-GB" sz="2400" b="1" i="1" dirty="0">
                            <a:solidFill>
                              <a:srgbClr val="FF0000"/>
                            </a:solidFill>
                            <a:latin typeface="Cambria Math" panose="02040503050406030204" pitchFamily="18" charset="0"/>
                            <a:ea typeface="Cambria Math" panose="02040503050406030204" pitchFamily="18" charset="0"/>
                          </a:rPr>
                          <m:t>𝟑</m:t>
                        </m:r>
                      </m:num>
                      <m:den>
                        <m:r>
                          <a:rPr lang="en-GB" sz="2400" b="1" i="1" dirty="0">
                            <a:solidFill>
                              <a:srgbClr val="FF0000"/>
                            </a:solidFill>
                            <a:latin typeface="Cambria Math" panose="02040503050406030204" pitchFamily="18" charset="0"/>
                            <a:ea typeface="Cambria Math" panose="02040503050406030204" pitchFamily="18" charset="0"/>
                          </a:rPr>
                          <m:t>𝟖</m:t>
                        </m:r>
                      </m:den>
                    </m:f>
                  </m:oMath>
                </a14:m>
                <a:endParaRPr lang="en-GB" sz="2400" b="1" dirty="0"/>
              </a:p>
            </p:txBody>
          </p:sp>
        </mc:Choice>
        <mc:Fallback xmlns="">
          <p:sp>
            <p:nvSpPr>
              <p:cNvPr id="227331" name="Rectangle 3"/>
              <p:cNvSpPr>
                <a:spLocks noGrp="1" noRot="1" noChangeAspect="1" noMove="1" noResize="1" noEditPoints="1" noAdjustHandles="1" noChangeArrowheads="1" noChangeShapeType="1" noTextEdit="1"/>
              </p:cNvSpPr>
              <p:nvPr>
                <p:ph type="body" sz="half" idx="1"/>
              </p:nvPr>
            </p:nvSpPr>
            <p:spPr>
              <a:xfrm>
                <a:off x="-2" y="1457324"/>
                <a:ext cx="9144000" cy="5400676"/>
              </a:xfrm>
              <a:blipFill rotWithShape="1">
                <a:blip r:embed="rId2"/>
                <a:stretch>
                  <a:fillRect t="-790"/>
                </a:stretch>
              </a:blipFill>
            </p:spPr>
            <p:txBody>
              <a:bodyPr/>
              <a:lstStyle/>
              <a:p>
                <a:r>
                  <a:rPr lang="en-GB">
                    <a:noFill/>
                  </a:rPr>
                  <a:t> </a:t>
                </a:r>
              </a:p>
            </p:txBody>
          </p:sp>
        </mc:Fallback>
      </mc:AlternateContent>
      <p:sp>
        <p:nvSpPr>
          <p:cNvPr id="7173" name="Line 9"/>
          <p:cNvSpPr>
            <a:spLocks noChangeShapeType="1"/>
          </p:cNvSpPr>
          <p:nvPr/>
        </p:nvSpPr>
        <p:spPr bwMode="auto">
          <a:xfrm>
            <a:off x="0" y="14128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 name="Picture 5">
            <a:extLst>
              <a:ext uri="{FF2B5EF4-FFF2-40B4-BE49-F238E27FC236}">
                <a16:creationId xmlns:a16="http://schemas.microsoft.com/office/drawing/2014/main" id="{645FCA0D-E840-4367-B86E-D658E898A2D8}"/>
              </a:ext>
            </a:extLst>
          </p:cNvPr>
          <p:cNvPicPr/>
          <p:nvPr/>
        </p:nvPicPr>
        <p:blipFill>
          <a:blip r:embed="rId3"/>
          <a:stretch>
            <a:fillRect/>
          </a:stretch>
        </p:blipFill>
        <p:spPr>
          <a:xfrm>
            <a:off x="6948264" y="1628800"/>
            <a:ext cx="2003066" cy="2088232"/>
          </a:xfrm>
          <a:prstGeom prst="rect">
            <a:avLst/>
          </a:prstGeom>
        </p:spPr>
      </p:pic>
    </p:spTree>
    <p:extLst>
      <p:ext uri="{BB962C8B-B14F-4D97-AF65-F5344CB8AC3E}">
        <p14:creationId xmlns:p14="http://schemas.microsoft.com/office/powerpoint/2010/main" val="152150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0" y="476250"/>
            <a:ext cx="9143999" cy="981075"/>
          </a:xfrm>
        </p:spPr>
        <p:txBody>
          <a:bodyPr lIns="360000" rIns="360000" anchor="ctr" anchorCtr="1"/>
          <a:lstStyle/>
          <a:p>
            <a:pPr>
              <a:defRPr/>
            </a:pPr>
            <a:r>
              <a:rPr lang="en-GB" dirty="0">
                <a:latin typeface="+mn-lt"/>
              </a:rPr>
              <a:t>Decimal fractions</a:t>
            </a:r>
          </a:p>
        </p:txBody>
      </p:sp>
      <mc:AlternateContent xmlns:mc="http://schemas.openxmlformats.org/markup-compatibility/2006" xmlns:a14="http://schemas.microsoft.com/office/drawing/2010/main">
        <mc:Choice Requires="a14">
          <p:sp>
            <p:nvSpPr>
              <p:cNvPr id="227331" name="Rectangle 3"/>
              <p:cNvSpPr>
                <a:spLocks noGrp="1" noChangeArrowheads="1"/>
              </p:cNvSpPr>
              <p:nvPr>
                <p:ph type="body" sz="half" idx="1"/>
              </p:nvPr>
            </p:nvSpPr>
            <p:spPr>
              <a:xfrm>
                <a:off x="-1" y="1457324"/>
                <a:ext cx="9144000" cy="5400676"/>
              </a:xfrm>
            </p:spPr>
            <p:txBody>
              <a:bodyPr lIns="360000" rIns="360000"/>
              <a:lstStyle/>
              <a:p>
                <a:pPr marL="0" indent="0">
                  <a:spcBef>
                    <a:spcPts val="0"/>
                  </a:spcBef>
                  <a:spcAft>
                    <a:spcPts val="1200"/>
                  </a:spcAft>
                  <a:buNone/>
                </a:pPr>
                <a:r>
                  <a:rPr lang="en-GB" sz="2400" dirty="0"/>
                  <a:t>A decimal fraction is a fraction where the denominator (the bottom number) is a power of 10 (such as 10, 100, 1000, etc).</a:t>
                </a:r>
              </a:p>
              <a:p>
                <a:pPr marL="0" indent="0">
                  <a:spcBef>
                    <a:spcPts val="0"/>
                  </a:spcBef>
                  <a:spcAft>
                    <a:spcPts val="1200"/>
                  </a:spcAft>
                  <a:buNone/>
                </a:pPr>
                <a:r>
                  <a:rPr lang="en-GB" sz="2400" dirty="0"/>
                  <a:t>You can write decimal fractions with a decimal point (and no denominator), which makes it easier to do calculations like addition and multiplication of fractions. For example:</a:t>
                </a:r>
              </a:p>
              <a:p>
                <a:pPr marL="0" indent="0">
                  <a:spcBef>
                    <a:spcPts val="0"/>
                  </a:spcBef>
                  <a:spcAft>
                    <a:spcPts val="1200"/>
                  </a:spcAft>
                  <a:buNone/>
                </a:pPr>
                <a14:m>
                  <m:oMathPara xmlns:m="http://schemas.openxmlformats.org/officeDocument/2006/math">
                    <m:oMathParaPr>
                      <m:jc m:val="centerGroup"/>
                    </m:oMathParaPr>
                    <m:oMath xmlns:m="http://schemas.openxmlformats.org/officeDocument/2006/math">
                      <m:f>
                        <m:fPr>
                          <m:ctrlPr>
                            <a:rPr lang="en-GB" i="1" smtClean="0">
                              <a:solidFill>
                                <a:srgbClr val="FF0000"/>
                              </a:solidFill>
                              <a:latin typeface="Cambria Math" panose="02040503050406030204" pitchFamily="18" charset="0"/>
                            </a:rPr>
                          </m:ctrlPr>
                        </m:fPr>
                        <m:num>
                          <m:r>
                            <a:rPr lang="en-GB" b="0" i="0">
                              <a:solidFill>
                                <a:srgbClr val="FF0000"/>
                              </a:solidFill>
                              <a:latin typeface="Cambria Math"/>
                            </a:rPr>
                            <m:t>43</m:t>
                          </m:r>
                        </m:num>
                        <m:den>
                          <m:r>
                            <a:rPr lang="en-GB" b="0" i="0">
                              <a:solidFill>
                                <a:srgbClr val="FF0000"/>
                              </a:solidFill>
                              <a:latin typeface="Cambria Math"/>
                            </a:rPr>
                            <m:t>100</m:t>
                          </m:r>
                        </m:den>
                      </m:f>
                      <m:r>
                        <a:rPr lang="en-GB" b="0" i="0">
                          <a:solidFill>
                            <a:srgbClr val="FF0000"/>
                          </a:solidFill>
                          <a:latin typeface="Cambria Math"/>
                        </a:rPr>
                        <m:t>=0.43</m:t>
                      </m:r>
                    </m:oMath>
                  </m:oMathPara>
                </a14:m>
                <a:endParaRPr lang="en-GB" dirty="0">
                  <a:solidFill>
                    <a:srgbClr val="FF0000"/>
                  </a:solidFill>
                </a:endParaRPr>
              </a:p>
              <a:p>
                <a:pPr marL="0" indent="0">
                  <a:spcBef>
                    <a:spcPts val="0"/>
                  </a:spcBef>
                  <a:spcAft>
                    <a:spcPts val="1200"/>
                  </a:spcAft>
                  <a:buNone/>
                </a:pPr>
                <a:r>
                  <a:rPr lang="en-GB" sz="2400" dirty="0"/>
                  <a:t>Decimal fractions are ideal for use with calculators and they can be entered directly into the calculator. Vulgar fractions can be converted to decimal fractions by dividing the numerator by the denominator. </a:t>
                </a:r>
                <a:endParaRPr lang="en-GB" sz="2400" b="1" dirty="0">
                  <a:effectLst/>
                  <a:latin typeface="Cambria Math" panose="02040503050406030204" pitchFamily="18" charset="0"/>
                  <a:ea typeface="Cambria Math" panose="02040503050406030204" pitchFamily="18" charset="0"/>
                </a:endParaRPr>
              </a:p>
            </p:txBody>
          </p:sp>
        </mc:Choice>
        <mc:Fallback xmlns="">
          <p:sp>
            <p:nvSpPr>
              <p:cNvPr id="227331" name="Rectangle 3"/>
              <p:cNvSpPr>
                <a:spLocks noGrp="1" noRot="1" noChangeAspect="1" noMove="1" noResize="1" noEditPoints="1" noAdjustHandles="1" noChangeArrowheads="1" noChangeShapeType="1" noTextEdit="1"/>
              </p:cNvSpPr>
              <p:nvPr>
                <p:ph type="body" sz="half" idx="1"/>
              </p:nvPr>
            </p:nvSpPr>
            <p:spPr>
              <a:xfrm>
                <a:off x="-1" y="1457324"/>
                <a:ext cx="9144000" cy="5400676"/>
              </a:xfrm>
              <a:blipFill rotWithShape="1">
                <a:blip r:embed="rId2"/>
                <a:stretch>
                  <a:fillRect t="-790"/>
                </a:stretch>
              </a:blipFill>
            </p:spPr>
            <p:txBody>
              <a:bodyPr/>
              <a:lstStyle/>
              <a:p>
                <a:r>
                  <a:rPr lang="en-GB">
                    <a:noFill/>
                  </a:rPr>
                  <a:t> </a:t>
                </a:r>
              </a:p>
            </p:txBody>
          </p:sp>
        </mc:Fallback>
      </mc:AlternateContent>
      <p:sp>
        <p:nvSpPr>
          <p:cNvPr id="7173" name="Line 9"/>
          <p:cNvSpPr>
            <a:spLocks noChangeShapeType="1"/>
          </p:cNvSpPr>
          <p:nvPr/>
        </p:nvSpPr>
        <p:spPr bwMode="auto">
          <a:xfrm>
            <a:off x="0" y="14128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20397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white">
          <a:xfrm>
            <a:off x="0" y="1474788"/>
            <a:ext cx="9144000" cy="5383212"/>
          </a:xfrm>
          <a:prstGeom prst="rect">
            <a:avLst/>
          </a:prstGeom>
          <a:solidFill>
            <a:srgbClr val="CC0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1800"/>
              <a:t> </a:t>
            </a:r>
          </a:p>
        </p:txBody>
      </p:sp>
      <p:sp>
        <p:nvSpPr>
          <p:cNvPr id="16387" name="Rectangle 3"/>
          <p:cNvSpPr>
            <a:spLocks noGrp="1" noChangeArrowheads="1"/>
          </p:cNvSpPr>
          <p:nvPr>
            <p:ph type="body" idx="1"/>
          </p:nvPr>
        </p:nvSpPr>
        <p:spPr/>
        <p:txBody>
          <a:bodyPr/>
          <a:lstStyle/>
          <a:p>
            <a:pPr algn="ctr" eaLnBrk="1" hangingPunct="1">
              <a:lnSpc>
                <a:spcPct val="80000"/>
              </a:lnSpc>
              <a:spcBef>
                <a:spcPct val="0"/>
              </a:spcBef>
              <a:buFontTx/>
              <a:buNone/>
            </a:pPr>
            <a:endParaRPr lang="en-GB" altLang="en-US" sz="4400" dirty="0">
              <a:solidFill>
                <a:schemeClr val="bg1"/>
              </a:solidFill>
            </a:endParaRPr>
          </a:p>
          <a:p>
            <a:pPr algn="ctr" eaLnBrk="1" hangingPunct="1">
              <a:lnSpc>
                <a:spcPct val="80000"/>
              </a:lnSpc>
              <a:spcBef>
                <a:spcPct val="0"/>
              </a:spcBef>
              <a:buFontTx/>
              <a:buNone/>
            </a:pPr>
            <a:endParaRPr lang="en-GB" altLang="en-US" sz="4400" dirty="0">
              <a:solidFill>
                <a:schemeClr val="bg1"/>
              </a:solidFill>
            </a:endParaRPr>
          </a:p>
          <a:p>
            <a:pPr algn="ctr" eaLnBrk="1" hangingPunct="1">
              <a:lnSpc>
                <a:spcPct val="80000"/>
              </a:lnSpc>
              <a:spcBef>
                <a:spcPct val="0"/>
              </a:spcBef>
              <a:buFontTx/>
              <a:buNone/>
            </a:pPr>
            <a:endParaRPr lang="en-GB" altLang="en-US" sz="4400" dirty="0">
              <a:solidFill>
                <a:schemeClr val="bg1"/>
              </a:solidFill>
            </a:endParaRPr>
          </a:p>
          <a:p>
            <a:pPr algn="ctr" eaLnBrk="1" hangingPunct="1">
              <a:lnSpc>
                <a:spcPct val="80000"/>
              </a:lnSpc>
              <a:spcBef>
                <a:spcPct val="0"/>
              </a:spcBef>
              <a:buFontTx/>
              <a:buNone/>
            </a:pPr>
            <a:r>
              <a:rPr lang="en-GB" altLang="en-US" sz="4400" b="1" dirty="0">
                <a:solidFill>
                  <a:schemeClr val="bg1"/>
                </a:solidFill>
              </a:rPr>
              <a:t>The end</a:t>
            </a:r>
          </a:p>
          <a:p>
            <a:pPr eaLnBrk="1" hangingPunct="1"/>
            <a:endParaRPr lang="en-GB" altLang="en-US" sz="4400" dirty="0"/>
          </a:p>
        </p:txBody>
      </p:sp>
      <p:sp>
        <p:nvSpPr>
          <p:cNvPr id="16388" name="Rectangle 4"/>
          <p:cNvSpPr>
            <a:spLocks noChangeArrowheads="1"/>
          </p:cNvSpPr>
          <p:nvPr/>
        </p:nvSpPr>
        <p:spPr bwMode="auto">
          <a:xfrm>
            <a:off x="0" y="692150"/>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36000"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2400" b="1">
                <a:solidFill>
                  <a:srgbClr val="FF0000"/>
                </a:solidFill>
              </a:rPr>
              <a:t>Principles </a:t>
            </a:r>
            <a:r>
              <a:rPr lang="en-GB" altLang="en-US" sz="2400" b="1" dirty="0">
                <a:solidFill>
                  <a:srgbClr val="FF0000"/>
                </a:solidFill>
              </a:rPr>
              <a:t>of electrical science</a:t>
            </a:r>
            <a:endParaRPr lang="en-US" altLang="en-US" sz="2400" b="1" dirty="0">
              <a:solidFill>
                <a:srgbClr val="FF0000"/>
              </a:solidFill>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TotalTime>
  <Words>306</Words>
  <Application>Microsoft Macintosh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Cambria Math</vt:lpstr>
      <vt:lpstr>Custom Design</vt:lpstr>
      <vt:lpstr>Default Design</vt:lpstr>
      <vt:lpstr>PowerPoint Presentation</vt:lpstr>
      <vt:lpstr>Fractions</vt:lpstr>
      <vt:lpstr>Vulgar fractions</vt:lpstr>
      <vt:lpstr>Vulgar fractions</vt:lpstr>
      <vt:lpstr>Decimal fractions</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Jamie Gibbs</cp:lastModifiedBy>
  <cp:revision>134</cp:revision>
  <dcterms:created xsi:type="dcterms:W3CDTF">2010-05-25T15:15:29Z</dcterms:created>
  <dcterms:modified xsi:type="dcterms:W3CDTF">2021-07-20T08:53:00Z</dcterms:modified>
</cp:coreProperties>
</file>