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2"/>
  </p:notesMasterIdLst>
  <p:sldIdLst>
    <p:sldId id="269" r:id="rId3"/>
    <p:sldId id="290" r:id="rId4"/>
    <p:sldId id="298" r:id="rId5"/>
    <p:sldId id="299" r:id="rId6"/>
    <p:sldId id="300" r:id="rId7"/>
    <p:sldId id="294" r:id="rId8"/>
    <p:sldId id="301" r:id="rId9"/>
    <p:sldId id="296" r:id="rId10"/>
    <p:sldId id="277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6" autoAdjust="0"/>
  </p:normalViewPr>
  <p:slideViewPr>
    <p:cSldViewPr>
      <p:cViewPr varScale="1">
        <p:scale>
          <a:sx n="121" d="100"/>
          <a:sy n="121" d="100"/>
        </p:scale>
        <p:origin x="18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ACB62D4-F588-4A49-A0E6-9BA41BA779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91772-5852-4CAC-9817-9D7917AF04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53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4023D-85A8-4101-ADE5-593F209E4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21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680DC-CF75-48AB-8F03-F2802F8FFF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24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2400" cy="7921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7775575" cy="44640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7885F-E255-4E70-9CE7-856FF86D87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96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B216A-E27A-4F61-BA87-C216701EAC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33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9D56C-333E-4B8B-BD08-367A256C6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194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54F72-1892-48C5-A470-2ACDFCFCB3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43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92458-731B-471D-B5C5-B26E640927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86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B1BCD-390C-40E1-A672-CBDBFF2234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83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8F63D-B565-4BD4-BB9A-508331B6A7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268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29E84-6446-4719-8EE5-68AC74A2E3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33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BBF19-702C-43A4-BD75-C99AFF8B7F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856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BEE7C-CC28-497A-AA5C-CC0B531AE2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03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8A19-E34B-4D7E-B39A-17005134F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60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CCECF-D186-4AEB-A820-1825661DDD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71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18487" cy="79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54665-5035-42BA-9CAB-887F77BEE7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440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5591B-C969-4311-B5C2-00C0ED534A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28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B9FA3-F97B-4203-B900-0BAA2D1627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48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225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484313"/>
            <a:ext cx="4033837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9FE28-C699-4D27-833A-FB2CE1C0BA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0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E31C-FDC0-4E1A-B25F-F0507E71C5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8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9C88-5113-444F-B143-D9A19B17C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13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EA7F1-87BD-4CE1-8933-0654AC0B7D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5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31975-3574-4A3B-A69A-ABD2E05BCC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38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33FA7-C876-461B-9AE5-4E8F25F73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43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18487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C1789E2-DAF0-4133-BBDE-1969C301F4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20713"/>
            <a:ext cx="821848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DB8308D-398B-43F2-9941-7EE64BEF38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7"/>
          <p:cNvPicPr preferRelativeResize="0"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512" y="118872"/>
            <a:ext cx="1371600" cy="2743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5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white">
          <a:xfrm>
            <a:off x="0" y="1474788"/>
            <a:ext cx="9144000" cy="5383212"/>
          </a:xfrm>
          <a:prstGeom prst="rect">
            <a:avLst/>
          </a:prstGeom>
          <a:solidFill>
            <a:srgbClr val="CC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80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74788"/>
            <a:ext cx="9144000" cy="5383212"/>
          </a:xfrm>
        </p:spPr>
        <p:txBody>
          <a:bodyPr lIns="360000" rIns="360000" anchor="ctr" anchorCtr="1"/>
          <a:lstStyle/>
          <a:p>
            <a:pPr algn="ctr">
              <a:buFontTx/>
              <a:buNone/>
            </a:pPr>
            <a:r>
              <a:rPr lang="en-GB" altLang="en-US" sz="4400" dirty="0">
                <a:solidFill>
                  <a:schemeClr val="bg1"/>
                </a:solidFill>
              </a:rPr>
              <a:t>Force on current-carrying conductor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400" b="1" dirty="0">
                <a:solidFill>
                  <a:srgbClr val="FF0000"/>
                </a:solidFill>
              </a:rPr>
              <a:t>Principles of electrical science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2"/>
          <p:cNvSpPr txBox="1">
            <a:spLocks noChangeArrowheads="1"/>
          </p:cNvSpPr>
          <p:nvPr/>
        </p:nvSpPr>
        <p:spPr bwMode="auto">
          <a:xfrm>
            <a:off x="0" y="517808"/>
            <a:ext cx="91440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4400" dirty="0">
                <a:solidFill>
                  <a:srgbClr val="CC0000"/>
                </a:solidFill>
              </a:rPr>
              <a:t>Force on current-carrying conductor</a:t>
            </a:r>
          </a:p>
        </p:txBody>
      </p:sp>
      <p:pic>
        <p:nvPicPr>
          <p:cNvPr id="6" name="Picture 5" descr="01 electrical equipment - 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554163"/>
            <a:ext cx="279876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01 electrical equipment - 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84538"/>
            <a:ext cx="3040062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01 electrical equipment - 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941888"/>
            <a:ext cx="3027362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01 electrical equipment - 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1300"/>
            <a:ext cx="43815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51732" y="1600473"/>
            <a:ext cx="684053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Changing direction of current</a:t>
            </a:r>
          </a:p>
        </p:txBody>
      </p:sp>
      <p:pic>
        <p:nvPicPr>
          <p:cNvPr id="12" name="Picture 11" descr="02 electrical equipment - 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3482975"/>
            <a:ext cx="38608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02 electrical equipment - 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3051175"/>
            <a:ext cx="38147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0" y="517808"/>
            <a:ext cx="91440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4400" dirty="0">
                <a:solidFill>
                  <a:srgbClr val="CC0000"/>
                </a:solidFill>
              </a:rPr>
              <a:t>Force on current-carrying conductor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151731" y="1700808"/>
            <a:ext cx="684053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Changing direction of flux</a:t>
            </a:r>
          </a:p>
        </p:txBody>
      </p:sp>
      <p:pic>
        <p:nvPicPr>
          <p:cNvPr id="7" name="Picture 6" descr="03 electrical equipment - 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449638"/>
            <a:ext cx="3808412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03 electrical equipment - 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017838"/>
            <a:ext cx="3763962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0" y="517808"/>
            <a:ext cx="91440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4400" dirty="0">
                <a:solidFill>
                  <a:srgbClr val="CC0000"/>
                </a:solidFill>
              </a:rPr>
              <a:t>Force on current-carrying conductor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00696"/>
              </p:ext>
            </p:extLst>
          </p:nvPr>
        </p:nvGraphicFramePr>
        <p:xfrm>
          <a:off x="1550194" y="2349500"/>
          <a:ext cx="6043613" cy="640080"/>
        </p:xfrm>
        <a:graphic>
          <a:graphicData uri="http://schemas.openxmlformats.org/drawingml/2006/table">
            <a:tbl>
              <a:tblPr/>
              <a:tblGrid>
                <a:gridCol w="604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40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F=B.I.L</a:t>
                      </a:r>
                    </a:p>
                  </a:txBody>
                  <a:tcPr marL="68568" marR="68568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33004"/>
              </p:ext>
            </p:extLst>
          </p:nvPr>
        </p:nvGraphicFramePr>
        <p:xfrm>
          <a:off x="35496" y="3716338"/>
          <a:ext cx="8027689" cy="701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algn="r"/>
                      <a:r>
                        <a:rPr lang="en-GB" sz="2000" b="0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where:</a:t>
                      </a:r>
                      <a:endParaRPr lang="en-GB" sz="2000" b="0" dirty="0">
                        <a:solidFill>
                          <a:schemeClr val="accent4"/>
                        </a:solidFill>
                      </a:endParaRPr>
                    </a:p>
                  </a:txBody>
                  <a:tcPr marT="45811" marB="4581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F</a:t>
                      </a:r>
                    </a:p>
                  </a:txBody>
                  <a:tcPr marT="45811" marB="458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=</a:t>
                      </a:r>
                    </a:p>
                  </a:txBody>
                  <a:tcPr marT="45811" marB="45811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Mechanical force exerted on the conductor, measured</a:t>
                      </a:r>
                      <a:r>
                        <a:rPr lang="en-GB" sz="2000" b="0" baseline="0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in </a:t>
                      </a:r>
                      <a:r>
                        <a:rPr lang="en-GB" sz="2000" b="0" dirty="0" err="1">
                          <a:solidFill>
                            <a:schemeClr val="accent4"/>
                          </a:solidFill>
                        </a:rPr>
                        <a:t>Newtons</a:t>
                      </a:r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 (N)</a:t>
                      </a:r>
                    </a:p>
                  </a:txBody>
                  <a:tcPr marT="45811" marB="458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36674"/>
              </p:ext>
            </p:extLst>
          </p:nvPr>
        </p:nvGraphicFramePr>
        <p:xfrm>
          <a:off x="0" y="4443163"/>
          <a:ext cx="8258200" cy="70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rgbClr val="0000FF"/>
                        </a:solidFill>
                      </a:endParaRPr>
                    </a:p>
                  </a:txBody>
                  <a:tcPr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B</a:t>
                      </a:r>
                    </a:p>
                  </a:txBody>
                  <a:tcPr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=</a:t>
                      </a:r>
                    </a:p>
                  </a:txBody>
                  <a:tcPr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Flux density of main magnetic field measured in  </a:t>
                      </a:r>
                      <a:r>
                        <a:rPr lang="en-GB" sz="2000" b="0" dirty="0" err="1">
                          <a:solidFill>
                            <a:schemeClr val="accent4"/>
                          </a:solidFill>
                        </a:rPr>
                        <a:t>Wb</a:t>
                      </a:r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 ⁄ m</a:t>
                      </a:r>
                      <a:r>
                        <a:rPr lang="en-GB" sz="2000" b="0" baseline="30000" dirty="0">
                          <a:solidFill>
                            <a:schemeClr val="accent4"/>
                          </a:solidFill>
                        </a:rPr>
                        <a:t>2</a:t>
                      </a:r>
                      <a:r>
                        <a:rPr lang="en-GB" sz="2000" b="0" baseline="0" dirty="0">
                          <a:solidFill>
                            <a:schemeClr val="accent4"/>
                          </a:solidFill>
                        </a:rPr>
                        <a:t> – </a:t>
                      </a:r>
                      <a:r>
                        <a:rPr lang="en-GB" sz="2000" b="0" baseline="0" dirty="0" err="1">
                          <a:solidFill>
                            <a:schemeClr val="accent4"/>
                          </a:solidFill>
                        </a:rPr>
                        <a:t>t</a:t>
                      </a:r>
                      <a:r>
                        <a:rPr lang="en-GB" sz="2000" b="0" dirty="0" err="1">
                          <a:solidFill>
                            <a:schemeClr val="accent4"/>
                          </a:solidFill>
                        </a:rPr>
                        <a:t>eslas</a:t>
                      </a:r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 (T)</a:t>
                      </a:r>
                    </a:p>
                  </a:txBody>
                  <a:tcPr marT="45697" marB="4569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629378"/>
              </p:ext>
            </p:extLst>
          </p:nvPr>
        </p:nvGraphicFramePr>
        <p:xfrm>
          <a:off x="0" y="5169760"/>
          <a:ext cx="8258200" cy="70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rgbClr val="0000FF"/>
                        </a:solidFill>
                      </a:endParaRPr>
                    </a:p>
                  </a:txBody>
                  <a:tcPr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I</a:t>
                      </a:r>
                    </a:p>
                  </a:txBody>
                  <a:tcPr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=</a:t>
                      </a:r>
                    </a:p>
                  </a:txBody>
                  <a:tcPr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Current flowing in conductor measured in amperes (I)</a:t>
                      </a:r>
                    </a:p>
                  </a:txBody>
                  <a:tcPr marT="45697" marB="4569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56511"/>
              </p:ext>
            </p:extLst>
          </p:nvPr>
        </p:nvGraphicFramePr>
        <p:xfrm>
          <a:off x="0" y="5896358"/>
          <a:ext cx="8258200" cy="70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endParaRPr lang="en-GB" sz="2000" b="0" dirty="0">
                        <a:solidFill>
                          <a:srgbClr val="0000FF"/>
                        </a:solidFill>
                      </a:endParaRPr>
                    </a:p>
                  </a:txBody>
                  <a:tcPr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L</a:t>
                      </a:r>
                    </a:p>
                  </a:txBody>
                  <a:tcPr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=</a:t>
                      </a:r>
                    </a:p>
                  </a:txBody>
                  <a:tcPr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chemeClr val="accent4"/>
                          </a:solidFill>
                        </a:rPr>
                        <a:t>Length of conductor in the magnetic field measured in metres (m)</a:t>
                      </a:r>
                    </a:p>
                  </a:txBody>
                  <a:tcPr marT="45697" marB="4569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0" y="517808"/>
            <a:ext cx="91440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4400" dirty="0">
                <a:solidFill>
                  <a:srgbClr val="CC0000"/>
                </a:solidFill>
              </a:rPr>
              <a:t>Force on current-carrying conductor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28800"/>
            <a:ext cx="9144000" cy="16466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400" dirty="0">
                <a:solidFill>
                  <a:srgbClr val="FF0000"/>
                </a:solidFill>
                <a:cs typeface="+mn-cs"/>
              </a:rPr>
              <a:t>Example 1</a:t>
            </a:r>
          </a:p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A conductor of 20cm in length is situated perpendicularly in a magnetic field of flux density of 5 </a:t>
            </a:r>
            <a:r>
              <a:rPr lang="en-GB" sz="2400" dirty="0" err="1">
                <a:solidFill>
                  <a:schemeClr val="accent4"/>
                </a:solidFill>
                <a:cs typeface="+mn-cs"/>
              </a:rPr>
              <a:t>teslas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and has a current of 10A flowing through it. Calculate the force on the conductor.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442683"/>
              </p:ext>
            </p:extLst>
          </p:nvPr>
        </p:nvGraphicFramePr>
        <p:xfrm>
          <a:off x="-900113" y="3500438"/>
          <a:ext cx="9107488" cy="51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7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11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u="non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F</a:t>
                      </a:r>
                      <a:endParaRPr lang="en-GB" sz="2800" b="0" u="none" baseline="-250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30" marR="91430" marT="45804" marB="458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u="non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=</a:t>
                      </a:r>
                    </a:p>
                  </a:txBody>
                  <a:tcPr marL="91430" marR="91430" marT="45804" marB="458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u="none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B.I.L.</a:t>
                      </a:r>
                    </a:p>
                  </a:txBody>
                  <a:tcPr marL="91430" marR="91430" marT="45804" marB="458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989661"/>
              </p:ext>
            </p:extLst>
          </p:nvPr>
        </p:nvGraphicFramePr>
        <p:xfrm>
          <a:off x="-900113" y="4076700"/>
          <a:ext cx="9107488" cy="519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7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u="none" baseline="-250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30" marR="91430" marT="45804" marB="458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u="non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=</a:t>
                      </a:r>
                    </a:p>
                  </a:txBody>
                  <a:tcPr marL="91430" marR="91430" marT="45804" marB="458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u="none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5 × 10 × 0.2</a:t>
                      </a:r>
                    </a:p>
                  </a:txBody>
                  <a:tcPr marL="91430" marR="91430" marT="45804" marB="458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614056"/>
              </p:ext>
            </p:extLst>
          </p:nvPr>
        </p:nvGraphicFramePr>
        <p:xfrm>
          <a:off x="-900113" y="4724400"/>
          <a:ext cx="9107488" cy="519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7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u="none" baseline="-25000" dirty="0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30" marR="91430" marT="45804" marB="458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u="non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=</a:t>
                      </a:r>
                    </a:p>
                  </a:txBody>
                  <a:tcPr marL="91430" marR="91430" marT="45804" marB="458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u="none" baseline="0" dirty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10 </a:t>
                      </a:r>
                      <a:r>
                        <a:rPr lang="en-GB" sz="2800" b="0" u="none" baseline="0" dirty="0" err="1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Newtons</a:t>
                      </a:r>
                      <a:endParaRPr lang="en-GB" sz="2800" b="0" u="none" baseline="0" dirty="0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30" marR="91430" marT="45804" marB="458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0" y="517808"/>
            <a:ext cx="91440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4400" dirty="0">
                <a:solidFill>
                  <a:srgbClr val="CC0000"/>
                </a:solidFill>
              </a:rPr>
              <a:t>Force on current-carrying conductor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100591"/>
              </p:ext>
            </p:extLst>
          </p:nvPr>
        </p:nvGraphicFramePr>
        <p:xfrm>
          <a:off x="-900113" y="3789363"/>
          <a:ext cx="9107488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7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u="non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F</a:t>
                      </a:r>
                      <a:endParaRPr lang="en-GB" sz="2800" b="0" u="none" baseline="-250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30" marR="91430" marT="45664" marB="456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u="non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=</a:t>
                      </a:r>
                    </a:p>
                  </a:txBody>
                  <a:tcPr marL="91430" marR="91430" marT="45664" marB="456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u="none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B.I.L.</a:t>
                      </a:r>
                    </a:p>
                  </a:txBody>
                  <a:tcPr marL="91430" marR="91430" marT="45664" marB="456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86352"/>
              </p:ext>
            </p:extLst>
          </p:nvPr>
        </p:nvGraphicFramePr>
        <p:xfrm>
          <a:off x="-900113" y="4365625"/>
          <a:ext cx="9107488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7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u="none" baseline="-250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30" marR="91430" marT="45664" marB="456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u="non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=</a:t>
                      </a:r>
                    </a:p>
                  </a:txBody>
                  <a:tcPr marL="91430" marR="91430" marT="45664" marB="456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u="none" baseline="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10 × 15 × 0.5</a:t>
                      </a:r>
                    </a:p>
                  </a:txBody>
                  <a:tcPr marL="91430" marR="91430" marT="45664" marB="456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09738"/>
              </p:ext>
            </p:extLst>
          </p:nvPr>
        </p:nvGraphicFramePr>
        <p:xfrm>
          <a:off x="-900113" y="5013325"/>
          <a:ext cx="9107488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7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u="none" baseline="-25000" dirty="0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30" marR="91430" marT="45664" marB="456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u="none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=</a:t>
                      </a:r>
                    </a:p>
                  </a:txBody>
                  <a:tcPr marL="91430" marR="91430" marT="45664" marB="456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u="none" baseline="0" dirty="0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75 </a:t>
                      </a:r>
                      <a:r>
                        <a:rPr lang="en-GB" sz="2800" b="0" u="none" baseline="0" dirty="0" err="1">
                          <a:solidFill>
                            <a:srgbClr val="FF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Newtons</a:t>
                      </a:r>
                      <a:endParaRPr lang="en-GB" sz="2800" b="0" u="none" baseline="0" dirty="0">
                        <a:solidFill>
                          <a:srgbClr val="FF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1430" marR="91430" marT="45664" marB="456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0" y="517808"/>
            <a:ext cx="91440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4400" dirty="0">
                <a:solidFill>
                  <a:srgbClr val="CC0000"/>
                </a:solidFill>
              </a:rPr>
              <a:t>Force on current-carrying conductor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628800"/>
            <a:ext cx="9144000" cy="16466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400" dirty="0">
                <a:solidFill>
                  <a:srgbClr val="FF0000"/>
                </a:solidFill>
                <a:cs typeface="+mn-cs"/>
              </a:rPr>
              <a:t>Example 2</a:t>
            </a:r>
          </a:p>
          <a:p>
            <a:pPr>
              <a:defRPr/>
            </a:pPr>
            <a:r>
              <a:rPr lang="en-GB" sz="2400" dirty="0">
                <a:solidFill>
                  <a:schemeClr val="accent4"/>
                </a:solidFill>
                <a:cs typeface="+mn-cs"/>
              </a:rPr>
              <a:t>A conductor of 0.5m in length is situated perpendicularly in a magnetic field of flux density of 10 </a:t>
            </a:r>
            <a:r>
              <a:rPr lang="en-GB" sz="2400" dirty="0" err="1">
                <a:solidFill>
                  <a:schemeClr val="accent4"/>
                </a:solidFill>
                <a:cs typeface="+mn-cs"/>
              </a:rPr>
              <a:t>teslas</a:t>
            </a:r>
            <a:r>
              <a:rPr lang="en-GB" sz="2400" dirty="0">
                <a:solidFill>
                  <a:schemeClr val="accent4"/>
                </a:solidFill>
                <a:cs typeface="+mn-cs"/>
              </a:rPr>
              <a:t> and has a current of 15A flowing through it. Calculate the force on the conductor.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05 electrical equip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451" y="1511300"/>
            <a:ext cx="3861421" cy="53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125090" y="1511300"/>
            <a:ext cx="480695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cs typeface="+mn-cs"/>
              </a:rPr>
              <a:t>Fleming’s left </a:t>
            </a:r>
            <a:br>
              <a:rPr lang="en-GB" sz="2400" dirty="0">
                <a:solidFill>
                  <a:srgbClr val="FF0000"/>
                </a:solidFill>
                <a:cs typeface="+mn-cs"/>
              </a:rPr>
            </a:br>
            <a:r>
              <a:rPr lang="en-GB" sz="2400" dirty="0">
                <a:solidFill>
                  <a:srgbClr val="FF0000"/>
                </a:solidFill>
                <a:cs typeface="+mn-cs"/>
              </a:rPr>
              <a:t>hand motor rule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06856" y="1777154"/>
            <a:ext cx="1943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 dirty="0"/>
              <a:t>Direction</a:t>
            </a:r>
            <a:br>
              <a:rPr lang="en-GB" altLang="en-US" sz="2400" b="1" dirty="0"/>
            </a:br>
            <a:r>
              <a:rPr lang="en-GB" altLang="en-US" sz="2400" b="1" dirty="0"/>
              <a:t>of motion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57292" y="3255070"/>
            <a:ext cx="1943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 dirty="0"/>
              <a:t>Field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94860" y="6107573"/>
            <a:ext cx="1943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 dirty="0"/>
              <a:t>Current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17808"/>
            <a:ext cx="91440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4400" dirty="0">
                <a:solidFill>
                  <a:srgbClr val="CC0000"/>
                </a:solidFill>
              </a:rPr>
              <a:t>Force on current-carrying conductor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white">
          <a:xfrm>
            <a:off x="0" y="1474788"/>
            <a:ext cx="9144000" cy="5383212"/>
          </a:xfrm>
          <a:prstGeom prst="rect">
            <a:avLst/>
          </a:prstGeom>
          <a:solidFill>
            <a:srgbClr val="CC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80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74788"/>
            <a:ext cx="9144000" cy="5383212"/>
          </a:xfrm>
        </p:spPr>
        <p:txBody>
          <a:bodyPr lIns="360000" rIns="360000" anchor="ctr" anchorCtr="1"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</a:rPr>
              <a:t>The end</a:t>
            </a:r>
            <a:endParaRPr lang="en-GB" altLang="en-US" sz="4400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400" b="1" dirty="0">
                <a:solidFill>
                  <a:srgbClr val="FF0000"/>
                </a:solidFill>
              </a:rPr>
              <a:t>Principles of electrical science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243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Custom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Jamie Gibbs</cp:lastModifiedBy>
  <cp:revision>230</cp:revision>
  <dcterms:created xsi:type="dcterms:W3CDTF">2010-05-25T15:15:29Z</dcterms:created>
  <dcterms:modified xsi:type="dcterms:W3CDTF">2021-07-20T10:59:26Z</dcterms:modified>
</cp:coreProperties>
</file>