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9"/>
  </p:notesMasterIdLst>
  <p:sldIdLst>
    <p:sldId id="269" r:id="rId3"/>
    <p:sldId id="290" r:id="rId4"/>
    <p:sldId id="294" r:id="rId5"/>
    <p:sldId id="303" r:id="rId6"/>
    <p:sldId id="304" r:id="rId7"/>
    <p:sldId id="305" r:id="rId8"/>
    <p:sldId id="306" r:id="rId9"/>
    <p:sldId id="307" r:id="rId10"/>
    <p:sldId id="314" r:id="rId11"/>
    <p:sldId id="308" r:id="rId12"/>
    <p:sldId id="309" r:id="rId13"/>
    <p:sldId id="310" r:id="rId14"/>
    <p:sldId id="311" r:id="rId15"/>
    <p:sldId id="312" r:id="rId16"/>
    <p:sldId id="313" r:id="rId17"/>
    <p:sldId id="277" r:id="rId18"/>
  </p:sldIdLst>
  <p:sldSz cx="9144000" cy="6858000" type="screen4x3"/>
  <p:notesSz cx="6858000" cy="9144000"/>
  <p:defaultTextStyle>
    <a:defPPr>
      <a:defRPr lang="en-GB"/>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26" autoAdjust="0"/>
  </p:normalViewPr>
  <p:slideViewPr>
    <p:cSldViewPr snapToGrid="0">
      <p:cViewPr varScale="1">
        <p:scale>
          <a:sx n="121" d="100"/>
          <a:sy n="121" d="100"/>
        </p:scale>
        <p:origin x="18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F72B473-A95A-45CE-938B-729FD3CC45BF}" type="slidenum">
              <a:rPr lang="en-GB"/>
              <a:pPr>
                <a:defRPr/>
              </a:pPr>
              <a:t>‹#›</a:t>
            </a:fld>
            <a:endParaRPr lang="en-GB"/>
          </a:p>
        </p:txBody>
      </p:sp>
    </p:spTree>
    <p:extLst>
      <p:ext uri="{BB962C8B-B14F-4D97-AF65-F5344CB8AC3E}">
        <p14:creationId xmlns:p14="http://schemas.microsoft.com/office/powerpoint/2010/main" val="783046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39E5C9A-CC29-4092-98CB-937B5B9F9E96}" type="slidenum">
              <a:rPr lang="en-GB"/>
              <a:pPr>
                <a:defRPr/>
              </a:pPr>
              <a:t>‹#›</a:t>
            </a:fld>
            <a:endParaRPr lang="en-GB"/>
          </a:p>
        </p:txBody>
      </p:sp>
    </p:spTree>
    <p:extLst>
      <p:ext uri="{BB962C8B-B14F-4D97-AF65-F5344CB8AC3E}">
        <p14:creationId xmlns:p14="http://schemas.microsoft.com/office/powerpoint/2010/main" val="161938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5D3DC5-8418-4506-A7BA-933829C954C5}" type="slidenum">
              <a:rPr lang="en-GB"/>
              <a:pPr>
                <a:defRPr/>
              </a:pPr>
              <a:t>‹#›</a:t>
            </a:fld>
            <a:endParaRPr lang="en-GB"/>
          </a:p>
        </p:txBody>
      </p:sp>
    </p:spTree>
    <p:extLst>
      <p:ext uri="{BB962C8B-B14F-4D97-AF65-F5344CB8AC3E}">
        <p14:creationId xmlns:p14="http://schemas.microsoft.com/office/powerpoint/2010/main" val="276065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99A825D-C793-4994-8B84-AB630BD873F5}" type="slidenum">
              <a:rPr lang="en-GB"/>
              <a:pPr>
                <a:defRPr/>
              </a:pPr>
              <a:t>‹#›</a:t>
            </a:fld>
            <a:endParaRPr lang="en-GB"/>
          </a:p>
        </p:txBody>
      </p:sp>
    </p:spTree>
    <p:extLst>
      <p:ext uri="{BB962C8B-B14F-4D97-AF65-F5344CB8AC3E}">
        <p14:creationId xmlns:p14="http://schemas.microsoft.com/office/powerpoint/2010/main" val="1809489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0" y="1196975"/>
            <a:ext cx="91440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74" name="Rectangle 2"/>
          <p:cNvSpPr>
            <a:spLocks noGrp="1" noChangeArrowheads="1"/>
          </p:cNvSpPr>
          <p:nvPr>
            <p:ph type="ctrTitle"/>
          </p:nvPr>
        </p:nvSpPr>
        <p:spPr>
          <a:xfrm>
            <a:off x="684213" y="188913"/>
            <a:ext cx="7772400" cy="792162"/>
          </a:xfrm>
        </p:spPr>
        <p:txBody>
          <a:bodyPr/>
          <a:lstStyle>
            <a:lvl1pPr>
              <a:defRPr/>
            </a:lvl1pPr>
          </a:lstStyle>
          <a:p>
            <a:pPr lvl="0"/>
            <a:r>
              <a:rPr lang="en-GB" noProof="0"/>
              <a:t>Click to edit Master title style</a:t>
            </a:r>
          </a:p>
        </p:txBody>
      </p:sp>
      <p:sp>
        <p:nvSpPr>
          <p:cNvPr id="54275" name="Rectangle 3"/>
          <p:cNvSpPr>
            <a:spLocks noGrp="1" noChangeArrowheads="1"/>
          </p:cNvSpPr>
          <p:nvPr>
            <p:ph type="subTitle" idx="1"/>
          </p:nvPr>
        </p:nvSpPr>
        <p:spPr>
          <a:xfrm>
            <a:off x="684213" y="1557338"/>
            <a:ext cx="7775575" cy="446405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4DF2C6E9-B049-4AFC-B12B-1C363E6B0786}" type="slidenum">
              <a:rPr lang="en-GB"/>
              <a:pPr>
                <a:defRPr/>
              </a:pPr>
              <a:t>‹#›</a:t>
            </a:fld>
            <a:endParaRPr lang="en-GB"/>
          </a:p>
        </p:txBody>
      </p:sp>
    </p:spTree>
    <p:extLst>
      <p:ext uri="{BB962C8B-B14F-4D97-AF65-F5344CB8AC3E}">
        <p14:creationId xmlns:p14="http://schemas.microsoft.com/office/powerpoint/2010/main" val="4120091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1CC0EE2-6780-414A-B535-D644B7B55F72}" type="slidenum">
              <a:rPr lang="en-GB"/>
              <a:pPr>
                <a:defRPr/>
              </a:pPr>
              <a:t>‹#›</a:t>
            </a:fld>
            <a:endParaRPr lang="en-GB"/>
          </a:p>
        </p:txBody>
      </p:sp>
    </p:spTree>
    <p:extLst>
      <p:ext uri="{BB962C8B-B14F-4D97-AF65-F5344CB8AC3E}">
        <p14:creationId xmlns:p14="http://schemas.microsoft.com/office/powerpoint/2010/main" val="3735222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78D83F-39FD-4AB3-927F-BE959B9A3144}" type="slidenum">
              <a:rPr lang="en-GB"/>
              <a:pPr>
                <a:defRPr/>
              </a:pPr>
              <a:t>‹#›</a:t>
            </a:fld>
            <a:endParaRPr lang="en-GB"/>
          </a:p>
        </p:txBody>
      </p:sp>
    </p:spTree>
    <p:extLst>
      <p:ext uri="{BB962C8B-B14F-4D97-AF65-F5344CB8AC3E}">
        <p14:creationId xmlns:p14="http://schemas.microsoft.com/office/powerpoint/2010/main" val="3118063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49D7E7-F1A9-4485-821A-2BF9820C1C73}" type="slidenum">
              <a:rPr lang="en-GB"/>
              <a:pPr>
                <a:defRPr/>
              </a:pPr>
              <a:t>‹#›</a:t>
            </a:fld>
            <a:endParaRPr lang="en-GB"/>
          </a:p>
        </p:txBody>
      </p:sp>
    </p:spTree>
    <p:extLst>
      <p:ext uri="{BB962C8B-B14F-4D97-AF65-F5344CB8AC3E}">
        <p14:creationId xmlns:p14="http://schemas.microsoft.com/office/powerpoint/2010/main" val="2897460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2A5F1D4-FF05-4E26-BF8D-650F88CE0BE8}" type="slidenum">
              <a:rPr lang="en-GB"/>
              <a:pPr>
                <a:defRPr/>
              </a:pPr>
              <a:t>‹#›</a:t>
            </a:fld>
            <a:endParaRPr lang="en-GB"/>
          </a:p>
        </p:txBody>
      </p:sp>
    </p:spTree>
    <p:extLst>
      <p:ext uri="{BB962C8B-B14F-4D97-AF65-F5344CB8AC3E}">
        <p14:creationId xmlns:p14="http://schemas.microsoft.com/office/powerpoint/2010/main" val="3587525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4B87C8B-1DFD-4495-A86A-405934F976EB}" type="slidenum">
              <a:rPr lang="en-GB"/>
              <a:pPr>
                <a:defRPr/>
              </a:pPr>
              <a:t>‹#›</a:t>
            </a:fld>
            <a:endParaRPr lang="en-GB"/>
          </a:p>
        </p:txBody>
      </p:sp>
    </p:spTree>
    <p:extLst>
      <p:ext uri="{BB962C8B-B14F-4D97-AF65-F5344CB8AC3E}">
        <p14:creationId xmlns:p14="http://schemas.microsoft.com/office/powerpoint/2010/main" val="355433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171E51B-5552-4ED4-98BD-CD4D13922A64}" type="slidenum">
              <a:rPr lang="en-GB"/>
              <a:pPr>
                <a:defRPr/>
              </a:pPr>
              <a:t>‹#›</a:t>
            </a:fld>
            <a:endParaRPr lang="en-GB"/>
          </a:p>
        </p:txBody>
      </p:sp>
    </p:spTree>
    <p:extLst>
      <p:ext uri="{BB962C8B-B14F-4D97-AF65-F5344CB8AC3E}">
        <p14:creationId xmlns:p14="http://schemas.microsoft.com/office/powerpoint/2010/main" val="3360505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D52D5AB-1987-4ECA-9B5F-1FF570B6024F}" type="slidenum">
              <a:rPr lang="en-GB"/>
              <a:pPr>
                <a:defRPr/>
              </a:pPr>
              <a:t>‹#›</a:t>
            </a:fld>
            <a:endParaRPr lang="en-GB"/>
          </a:p>
        </p:txBody>
      </p:sp>
    </p:spTree>
    <p:extLst>
      <p:ext uri="{BB962C8B-B14F-4D97-AF65-F5344CB8AC3E}">
        <p14:creationId xmlns:p14="http://schemas.microsoft.com/office/powerpoint/2010/main" val="11838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1380936-AD7B-4213-97AD-D9505AF4DF58}" type="slidenum">
              <a:rPr lang="en-GB"/>
              <a:pPr>
                <a:defRPr/>
              </a:pPr>
              <a:t>‹#›</a:t>
            </a:fld>
            <a:endParaRPr lang="en-GB"/>
          </a:p>
        </p:txBody>
      </p:sp>
    </p:spTree>
    <p:extLst>
      <p:ext uri="{BB962C8B-B14F-4D97-AF65-F5344CB8AC3E}">
        <p14:creationId xmlns:p14="http://schemas.microsoft.com/office/powerpoint/2010/main" val="114274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7C3C96A-02E9-424E-A607-BA28BF915AE2}" type="slidenum">
              <a:rPr lang="en-GB"/>
              <a:pPr>
                <a:defRPr/>
              </a:pPr>
              <a:t>‹#›</a:t>
            </a:fld>
            <a:endParaRPr lang="en-GB"/>
          </a:p>
        </p:txBody>
      </p:sp>
    </p:spTree>
    <p:extLst>
      <p:ext uri="{BB962C8B-B14F-4D97-AF65-F5344CB8AC3E}">
        <p14:creationId xmlns:p14="http://schemas.microsoft.com/office/powerpoint/2010/main" val="1601993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99311E1-FA60-44D8-9AE9-97404094663F}" type="slidenum">
              <a:rPr lang="en-GB"/>
              <a:pPr>
                <a:defRPr/>
              </a:pPr>
              <a:t>‹#›</a:t>
            </a:fld>
            <a:endParaRPr lang="en-GB"/>
          </a:p>
        </p:txBody>
      </p:sp>
    </p:spTree>
    <p:extLst>
      <p:ext uri="{BB962C8B-B14F-4D97-AF65-F5344CB8AC3E}">
        <p14:creationId xmlns:p14="http://schemas.microsoft.com/office/powerpoint/2010/main" val="1463483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5054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20713"/>
            <a:ext cx="6019800" cy="5505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EE51341-B10E-4ECC-A5E7-68235B81ABBC}" type="slidenum">
              <a:rPr lang="en-GB"/>
              <a:pPr>
                <a:defRPr/>
              </a:pPr>
              <a:t>‹#›</a:t>
            </a:fld>
            <a:endParaRPr lang="en-GB"/>
          </a:p>
        </p:txBody>
      </p:sp>
    </p:spTree>
    <p:extLst>
      <p:ext uri="{BB962C8B-B14F-4D97-AF65-F5344CB8AC3E}">
        <p14:creationId xmlns:p14="http://schemas.microsoft.com/office/powerpoint/2010/main" val="1092356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18487" cy="7969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94ACBAE-CFE3-4D28-BF82-6076D0769526}" type="slidenum">
              <a:rPr lang="en-GB"/>
              <a:pPr>
                <a:defRPr/>
              </a:pPr>
              <a:t>‹#›</a:t>
            </a:fld>
            <a:endParaRPr lang="en-GB"/>
          </a:p>
        </p:txBody>
      </p:sp>
    </p:spTree>
    <p:extLst>
      <p:ext uri="{BB962C8B-B14F-4D97-AF65-F5344CB8AC3E}">
        <p14:creationId xmlns:p14="http://schemas.microsoft.com/office/powerpoint/2010/main" val="31128947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B943EA45-1CED-49E5-A54A-3D649A59BDC8}" type="slidenum">
              <a:rPr lang="en-GB"/>
              <a:pPr>
                <a:defRPr/>
              </a:pPr>
              <a:t>‹#›</a:t>
            </a:fld>
            <a:endParaRPr lang="en-GB"/>
          </a:p>
        </p:txBody>
      </p:sp>
    </p:spTree>
    <p:extLst>
      <p:ext uri="{BB962C8B-B14F-4D97-AF65-F5344CB8AC3E}">
        <p14:creationId xmlns:p14="http://schemas.microsoft.com/office/powerpoint/2010/main" val="426516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F167433-BBD9-41AF-80B3-A0B4DDEB198B}" type="slidenum">
              <a:rPr lang="en-GB"/>
              <a:pPr>
                <a:defRPr/>
              </a:pPr>
              <a:t>‹#›</a:t>
            </a:fld>
            <a:endParaRPr lang="en-GB"/>
          </a:p>
        </p:txBody>
      </p:sp>
    </p:spTree>
    <p:extLst>
      <p:ext uri="{BB962C8B-B14F-4D97-AF65-F5344CB8AC3E}">
        <p14:creationId xmlns:p14="http://schemas.microsoft.com/office/powerpoint/2010/main" val="126516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84313"/>
            <a:ext cx="403225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84313"/>
            <a:ext cx="4033837"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A0E0231-B53D-464D-B2D5-60608491E4B6}" type="slidenum">
              <a:rPr lang="en-GB"/>
              <a:pPr>
                <a:defRPr/>
              </a:pPr>
              <a:t>‹#›</a:t>
            </a:fld>
            <a:endParaRPr lang="en-GB"/>
          </a:p>
        </p:txBody>
      </p:sp>
    </p:spTree>
    <p:extLst>
      <p:ext uri="{BB962C8B-B14F-4D97-AF65-F5344CB8AC3E}">
        <p14:creationId xmlns:p14="http://schemas.microsoft.com/office/powerpoint/2010/main" val="101786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72FC460-6E5D-4EEE-ABCE-48B741C7A0E7}" type="slidenum">
              <a:rPr lang="en-GB"/>
              <a:pPr>
                <a:defRPr/>
              </a:pPr>
              <a:t>‹#›</a:t>
            </a:fld>
            <a:endParaRPr lang="en-GB"/>
          </a:p>
        </p:txBody>
      </p:sp>
    </p:spTree>
    <p:extLst>
      <p:ext uri="{BB962C8B-B14F-4D97-AF65-F5344CB8AC3E}">
        <p14:creationId xmlns:p14="http://schemas.microsoft.com/office/powerpoint/2010/main" val="312585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0C2627E-EBC4-4616-846D-4D22BE8FE0E4}" type="slidenum">
              <a:rPr lang="en-GB"/>
              <a:pPr>
                <a:defRPr/>
              </a:pPr>
              <a:t>‹#›</a:t>
            </a:fld>
            <a:endParaRPr lang="en-GB"/>
          </a:p>
        </p:txBody>
      </p:sp>
    </p:spTree>
    <p:extLst>
      <p:ext uri="{BB962C8B-B14F-4D97-AF65-F5344CB8AC3E}">
        <p14:creationId xmlns:p14="http://schemas.microsoft.com/office/powerpoint/2010/main" val="32092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DB70750-221D-47D6-BCA7-8BD5243FA468}" type="slidenum">
              <a:rPr lang="en-GB"/>
              <a:pPr>
                <a:defRPr/>
              </a:pPr>
              <a:t>‹#›</a:t>
            </a:fld>
            <a:endParaRPr lang="en-GB"/>
          </a:p>
        </p:txBody>
      </p:sp>
    </p:spTree>
    <p:extLst>
      <p:ext uri="{BB962C8B-B14F-4D97-AF65-F5344CB8AC3E}">
        <p14:creationId xmlns:p14="http://schemas.microsoft.com/office/powerpoint/2010/main" val="132024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1A900A2-1207-41B4-8C87-19B048A195F0}" type="slidenum">
              <a:rPr lang="en-GB"/>
              <a:pPr>
                <a:defRPr/>
              </a:pPr>
              <a:t>‹#›</a:t>
            </a:fld>
            <a:endParaRPr lang="en-GB"/>
          </a:p>
        </p:txBody>
      </p:sp>
    </p:spTree>
    <p:extLst>
      <p:ext uri="{BB962C8B-B14F-4D97-AF65-F5344CB8AC3E}">
        <p14:creationId xmlns:p14="http://schemas.microsoft.com/office/powerpoint/2010/main" val="199111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042FEE1-877C-4258-B054-F21E0BDD1B29}" type="slidenum">
              <a:rPr lang="en-GB"/>
              <a:pPr>
                <a:defRPr/>
              </a:pPr>
              <a:t>‹#›</a:t>
            </a:fld>
            <a:endParaRPr lang="en-GB"/>
          </a:p>
        </p:txBody>
      </p:sp>
    </p:spTree>
    <p:extLst>
      <p:ext uri="{BB962C8B-B14F-4D97-AF65-F5344CB8AC3E}">
        <p14:creationId xmlns:p14="http://schemas.microsoft.com/office/powerpoint/2010/main" val="223317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68313" y="1484313"/>
            <a:ext cx="8218487"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368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555E2197-DA16-498A-A847-A059C942DC05}" type="slidenum">
              <a:rPr lang="en-GB"/>
              <a:pPr>
                <a:defRPr/>
              </a:pPr>
              <a:t>‹#›</a:t>
            </a:fld>
            <a:endParaRPr lang="en-GB"/>
          </a:p>
        </p:txBody>
      </p:sp>
      <p:sp>
        <p:nvSpPr>
          <p:cNvPr id="1031" name="Line 7"/>
          <p:cNvSpPr>
            <a:spLocks noChangeShapeType="1"/>
          </p:cNvSpPr>
          <p:nvPr userDrawn="1"/>
        </p:nvSpPr>
        <p:spPr bwMode="auto">
          <a:xfrm>
            <a:off x="0" y="1268413"/>
            <a:ext cx="91440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68313" y="620713"/>
            <a:ext cx="821848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32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532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532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68A5464-9950-4ECE-88A8-172A3D826279}" type="slidenum">
              <a:rPr lang="en-GB"/>
              <a:pPr>
                <a:defRPr/>
              </a:pPr>
              <a:t>‹#›</a:t>
            </a:fld>
            <a:endParaRPr lang="en-GB"/>
          </a:p>
        </p:txBody>
      </p:sp>
      <p:pic>
        <p:nvPicPr>
          <p:cNvPr id="8" name="Picture 7"/>
          <p:cNvPicPr preferRelativeResize="0">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525512" y="118872"/>
            <a:ext cx="1371600" cy="274320"/>
          </a:xfrm>
          <a:prstGeom prst="rect">
            <a:avLst/>
          </a:prstGeom>
        </p:spPr>
      </p:pic>
    </p:spTree>
  </p:cSld>
  <p:clrMap bg1="lt1" tx1="dk1" bg2="lt2" tx2="dk2" accent1="accent1" accent2="accent2" accent3="accent3" accent4="accent4" accent5="accent5" accent6="accent6" hlink="hlink" folHlink="folHlink"/>
  <p:sldLayoutIdLst>
    <p:sldLayoutId id="2147483724"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5" r:id="rId13"/>
  </p:sldLayoutIdLst>
  <p:hf sldNum="0" hdr="0" ftr="0" dt="0"/>
  <p:txStyles>
    <p:titleStyle>
      <a:lvl1pPr algn="ctr" rtl="0" eaLnBrk="0" fontAlgn="base" hangingPunct="0">
        <a:spcBef>
          <a:spcPct val="0"/>
        </a:spcBef>
        <a:spcAft>
          <a:spcPct val="0"/>
        </a:spcAft>
        <a:defRPr sz="4400">
          <a:solidFill>
            <a:srgbClr val="CC0000"/>
          </a:solidFill>
          <a:latin typeface="+mj-lt"/>
          <a:ea typeface="+mj-ea"/>
          <a:cs typeface="+mj-cs"/>
        </a:defRPr>
      </a:lvl1pPr>
      <a:lvl2pPr algn="ctr" rtl="0" eaLnBrk="0" fontAlgn="base" hangingPunct="0">
        <a:spcBef>
          <a:spcPct val="0"/>
        </a:spcBef>
        <a:spcAft>
          <a:spcPct val="0"/>
        </a:spcAft>
        <a:defRPr sz="4400">
          <a:solidFill>
            <a:srgbClr val="CC0000"/>
          </a:solidFill>
          <a:latin typeface="Arial" charset="0"/>
        </a:defRPr>
      </a:lvl2pPr>
      <a:lvl3pPr algn="ctr" rtl="0" eaLnBrk="0" fontAlgn="base" hangingPunct="0">
        <a:spcBef>
          <a:spcPct val="0"/>
        </a:spcBef>
        <a:spcAft>
          <a:spcPct val="0"/>
        </a:spcAft>
        <a:defRPr sz="4400">
          <a:solidFill>
            <a:srgbClr val="CC0000"/>
          </a:solidFill>
          <a:latin typeface="Arial" charset="0"/>
        </a:defRPr>
      </a:lvl3pPr>
      <a:lvl4pPr algn="ctr" rtl="0" eaLnBrk="0" fontAlgn="base" hangingPunct="0">
        <a:spcBef>
          <a:spcPct val="0"/>
        </a:spcBef>
        <a:spcAft>
          <a:spcPct val="0"/>
        </a:spcAft>
        <a:defRPr sz="4400">
          <a:solidFill>
            <a:srgbClr val="CC0000"/>
          </a:solidFill>
          <a:latin typeface="Arial" charset="0"/>
        </a:defRPr>
      </a:lvl4pPr>
      <a:lvl5pPr algn="ctr" rtl="0" eaLnBrk="0" fontAlgn="base" hangingPunct="0">
        <a:spcBef>
          <a:spcPct val="0"/>
        </a:spcBef>
        <a:spcAft>
          <a:spcPct val="0"/>
        </a:spcAft>
        <a:defRPr sz="4400">
          <a:solidFill>
            <a:srgbClr val="CC0000"/>
          </a:solidFill>
          <a:latin typeface="Arial" charset="0"/>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white">
          <a:xfrm>
            <a:off x="0" y="1474788"/>
            <a:ext cx="9144000" cy="5383212"/>
          </a:xfrm>
          <a:prstGeom prst="rect">
            <a:avLst/>
          </a:prstGeom>
          <a:solidFill>
            <a:srgbClr val="CC0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sz="1800"/>
              <a:t> </a:t>
            </a:r>
          </a:p>
        </p:txBody>
      </p:sp>
      <p:sp>
        <p:nvSpPr>
          <p:cNvPr id="5123" name="Rectangle 3"/>
          <p:cNvSpPr>
            <a:spLocks noGrp="1" noChangeArrowheads="1"/>
          </p:cNvSpPr>
          <p:nvPr>
            <p:ph type="body" idx="1"/>
          </p:nvPr>
        </p:nvSpPr>
        <p:spPr>
          <a:xfrm>
            <a:off x="0" y="1474788"/>
            <a:ext cx="9144000" cy="5383212"/>
          </a:xfrm>
        </p:spPr>
        <p:txBody>
          <a:bodyPr lIns="360000" rIns="360000" anchor="ctr" anchorCtr="1"/>
          <a:lstStyle/>
          <a:p>
            <a:pPr algn="ctr">
              <a:buFontTx/>
              <a:buNone/>
            </a:pPr>
            <a:r>
              <a:rPr lang="en-GB" altLang="en-US" sz="4400" dirty="0">
                <a:solidFill>
                  <a:schemeClr val="bg1"/>
                </a:solidFill>
              </a:rPr>
              <a:t>Basic mechanics, Power </a:t>
            </a:r>
            <a:r>
              <a:rPr lang="en-GB" altLang="en-US" sz="4400">
                <a:solidFill>
                  <a:schemeClr val="bg1"/>
                </a:solidFill>
              </a:rPr>
              <a:t>and Efficiency</a:t>
            </a:r>
            <a:endParaRPr lang="en-GB" altLang="en-US" sz="4400" dirty="0">
              <a:solidFill>
                <a:schemeClr val="bg1"/>
              </a:solidFill>
            </a:endParaRPr>
          </a:p>
        </p:txBody>
      </p:sp>
      <p:sp>
        <p:nvSpPr>
          <p:cNvPr id="5124" name="Rectangle 4"/>
          <p:cNvSpPr>
            <a:spLocks noChangeArrowheads="1"/>
          </p:cNvSpPr>
          <p:nvPr/>
        </p:nvSpPr>
        <p:spPr bwMode="auto">
          <a:xfrm>
            <a:off x="0" y="692150"/>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36000"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2400" b="1" dirty="0">
                <a:solidFill>
                  <a:srgbClr val="FF0000"/>
                </a:solidFill>
              </a:rPr>
              <a:t>Principles of electrical science</a:t>
            </a:r>
            <a:endParaRPr lang="en-US" altLang="en-US" sz="24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 name="TextBox 6"/>
          <p:cNvSpPr txBox="1"/>
          <p:nvPr/>
        </p:nvSpPr>
        <p:spPr>
          <a:xfrm>
            <a:off x="0" y="1673225"/>
            <a:ext cx="9144000" cy="1354217"/>
          </a:xfrm>
          <a:prstGeom prst="rect">
            <a:avLst/>
          </a:prstGeom>
          <a:noFill/>
        </p:spPr>
        <p:txBody>
          <a:bodyPr>
            <a:spAutoFit/>
          </a:bodyPr>
          <a:lstStyle/>
          <a:p>
            <a:pPr>
              <a:spcAft>
                <a:spcPts val="1200"/>
              </a:spcAft>
              <a:defRPr/>
            </a:pPr>
            <a:r>
              <a:rPr lang="en-GB" sz="2400" b="1" dirty="0">
                <a:solidFill>
                  <a:schemeClr val="accent4"/>
                </a:solidFill>
                <a:cs typeface="+mn-cs"/>
              </a:rPr>
              <a:t>Efficiency</a:t>
            </a:r>
            <a:endParaRPr lang="en-GB" sz="2400" dirty="0">
              <a:solidFill>
                <a:schemeClr val="accent4"/>
              </a:solidFill>
              <a:cs typeface="+mn-cs"/>
            </a:endParaRPr>
          </a:p>
          <a:p>
            <a:pPr>
              <a:spcAft>
                <a:spcPts val="1200"/>
              </a:spcAft>
              <a:defRPr/>
            </a:pPr>
            <a:r>
              <a:rPr lang="en-GB" sz="2400" dirty="0">
                <a:solidFill>
                  <a:schemeClr val="accent4"/>
                </a:solidFill>
                <a:cs typeface="+mn-cs"/>
              </a:rPr>
              <a:t>The efficiency of a system can be defined as the ratio of output power to input power. It is usually expressed as a percentage.</a:t>
            </a:r>
          </a:p>
        </p:txBody>
      </p:sp>
      <p:sp>
        <p:nvSpPr>
          <p:cNvPr id="133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1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1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1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2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2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2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2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2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2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3332" name="TextBox 21"/>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3333"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aphicFrame>
        <p:nvGraphicFramePr>
          <p:cNvPr id="2" name="Table 1"/>
          <p:cNvGraphicFramePr>
            <a:graphicFrameLocks noGrp="1"/>
          </p:cNvGraphicFramePr>
          <p:nvPr>
            <p:extLst>
              <p:ext uri="{D42A27DB-BD31-4B8C-83A1-F6EECF244321}">
                <p14:modId xmlns:p14="http://schemas.microsoft.com/office/powerpoint/2010/main" val="2892149006"/>
              </p:ext>
            </p:extLst>
          </p:nvPr>
        </p:nvGraphicFramePr>
        <p:xfrm>
          <a:off x="2331720" y="3711575"/>
          <a:ext cx="4480560" cy="914400"/>
        </p:xfrm>
        <a:graphic>
          <a:graphicData uri="http://schemas.openxmlformats.org/drawingml/2006/table">
            <a:tbl>
              <a:tblPr firstRow="1" bandRow="1">
                <a:tableStyleId>{F5AB1C69-6EDB-4FF4-983F-18BD219EF322}</a:tableStyleId>
              </a:tblPr>
              <a:tblGrid>
                <a:gridCol w="1188720">
                  <a:extLst>
                    <a:ext uri="{9D8B030D-6E8A-4147-A177-3AD203B41FA5}">
                      <a16:colId xmlns:a16="http://schemas.microsoft.com/office/drawing/2014/main" val="20000"/>
                    </a:ext>
                  </a:extLst>
                </a:gridCol>
                <a:gridCol w="365760">
                  <a:extLst>
                    <a:ext uri="{9D8B030D-6E8A-4147-A177-3AD203B41FA5}">
                      <a16:colId xmlns:a16="http://schemas.microsoft.com/office/drawing/2014/main" val="20001"/>
                    </a:ext>
                  </a:extLst>
                </a:gridCol>
                <a:gridCol w="2926080">
                  <a:extLst>
                    <a:ext uri="{9D8B030D-6E8A-4147-A177-3AD203B41FA5}">
                      <a16:colId xmlns:a16="http://schemas.microsoft.com/office/drawing/2014/main" val="20002"/>
                    </a:ext>
                  </a:extLst>
                </a:gridCol>
              </a:tblGrid>
              <a:tr h="365760">
                <a:tc>
                  <a:txBody>
                    <a:bodyPr/>
                    <a:lstStyle/>
                    <a:p>
                      <a:r>
                        <a:rPr lang="en-GB" sz="2400" b="0" dirty="0">
                          <a:solidFill>
                            <a:srgbClr val="FF0000"/>
                          </a:solidFill>
                        </a:rPr>
                        <a:t>Output</a:t>
                      </a:r>
                    </a:p>
                  </a:txBody>
                  <a:tcPr/>
                </a:tc>
                <a:tc>
                  <a:txBody>
                    <a:bodyPr/>
                    <a:lstStyle/>
                    <a:p>
                      <a:r>
                        <a:rPr lang="en-GB" sz="2400" b="0" dirty="0">
                          <a:solidFill>
                            <a:srgbClr val="FF0000"/>
                          </a:solidFill>
                        </a:rPr>
                        <a:t>=</a:t>
                      </a:r>
                    </a:p>
                  </a:txBody>
                  <a:tcPr/>
                </a:tc>
                <a:tc>
                  <a:txBody>
                    <a:bodyPr/>
                    <a:lstStyle/>
                    <a:p>
                      <a:r>
                        <a:rPr lang="en-GB" sz="2400" b="0" dirty="0">
                          <a:solidFill>
                            <a:srgbClr val="FF0000"/>
                          </a:solidFill>
                        </a:rPr>
                        <a:t>Input − Losses</a:t>
                      </a:r>
                    </a:p>
                  </a:txBody>
                  <a:tcPr/>
                </a:tc>
                <a:extLst>
                  <a:ext uri="{0D108BD9-81ED-4DB2-BD59-A6C34878D82A}">
                    <a16:rowId xmlns:a16="http://schemas.microsoft.com/office/drawing/2014/main" val="10000"/>
                  </a:ext>
                </a:extLst>
              </a:tr>
              <a:tr h="365760">
                <a:tc>
                  <a:txBody>
                    <a:bodyPr/>
                    <a:lstStyle/>
                    <a:p>
                      <a:r>
                        <a:rPr lang="en-GB" sz="2400" b="0" dirty="0">
                          <a:solidFill>
                            <a:srgbClr val="FF0000"/>
                          </a:solidFill>
                        </a:rPr>
                        <a:t>Input</a:t>
                      </a:r>
                    </a:p>
                  </a:txBody>
                  <a:tcPr/>
                </a:tc>
                <a:tc>
                  <a:txBody>
                    <a:bodyPr/>
                    <a:lstStyle/>
                    <a:p>
                      <a:r>
                        <a:rPr lang="en-GB" sz="2400" b="0" dirty="0">
                          <a:solidFill>
                            <a:srgbClr val="FF0000"/>
                          </a:solidFill>
                        </a:rPr>
                        <a:t>=</a:t>
                      </a:r>
                    </a:p>
                  </a:txBody>
                  <a:tcPr/>
                </a:tc>
                <a:tc>
                  <a:txBody>
                    <a:bodyPr/>
                    <a:lstStyle/>
                    <a:p>
                      <a:r>
                        <a:rPr lang="en-GB" sz="2400" b="0" dirty="0">
                          <a:solidFill>
                            <a:srgbClr val="FF0000"/>
                          </a:solidFill>
                        </a:rPr>
                        <a:t>Output + Losses</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 name="Rectangle 5"/>
          <p:cNvSpPr/>
          <p:nvPr/>
        </p:nvSpPr>
        <p:spPr>
          <a:xfrm>
            <a:off x="20638" y="1338263"/>
            <a:ext cx="9144000" cy="2462213"/>
          </a:xfrm>
          <a:prstGeom prst="rect">
            <a:avLst/>
          </a:prstGeom>
        </p:spPr>
        <p:txBody>
          <a:bodyPr>
            <a:spAutoFit/>
          </a:bodyPr>
          <a:lstStyle/>
          <a:p>
            <a:pPr>
              <a:spcAft>
                <a:spcPts val="600"/>
              </a:spcAft>
              <a:defRPr/>
            </a:pPr>
            <a:r>
              <a:rPr lang="en-GB" sz="2400" dirty="0">
                <a:solidFill>
                  <a:srgbClr val="FF0000"/>
                </a:solidFill>
                <a:cs typeface="+mn-cs"/>
              </a:rPr>
              <a:t>Example 4</a:t>
            </a:r>
          </a:p>
          <a:p>
            <a:pPr>
              <a:defRPr/>
            </a:pPr>
            <a:r>
              <a:rPr lang="en-GB" sz="2400" dirty="0">
                <a:solidFill>
                  <a:schemeClr val="accent4"/>
                </a:solidFill>
                <a:cs typeface="+mn-cs"/>
              </a:rPr>
              <a:t>A motor produces 100 watts output power and is:</a:t>
            </a:r>
          </a:p>
          <a:p>
            <a:pPr marL="457200" indent="-457200" hangingPunct="0">
              <a:buFont typeface="+mj-lt"/>
              <a:buAutoNum type="alphaLcParenR"/>
              <a:defRPr/>
            </a:pPr>
            <a:r>
              <a:rPr lang="en-GB" sz="2400" dirty="0">
                <a:solidFill>
                  <a:schemeClr val="accent4"/>
                </a:solidFill>
                <a:cs typeface="+mn-cs"/>
              </a:rPr>
              <a:t>50% efficient</a:t>
            </a:r>
          </a:p>
          <a:p>
            <a:pPr marL="457200" indent="-457200" hangingPunct="0">
              <a:spcAft>
                <a:spcPts val="600"/>
              </a:spcAft>
              <a:buFont typeface="+mj-lt"/>
              <a:buAutoNum type="alphaLcParenR"/>
              <a:defRPr/>
            </a:pPr>
            <a:r>
              <a:rPr lang="en-GB" sz="2400" dirty="0">
                <a:solidFill>
                  <a:schemeClr val="accent4"/>
                </a:solidFill>
                <a:cs typeface="+mn-cs"/>
              </a:rPr>
              <a:t>70% efficient.</a:t>
            </a:r>
          </a:p>
          <a:p>
            <a:pPr>
              <a:defRPr/>
            </a:pPr>
            <a:r>
              <a:rPr lang="en-GB" sz="2400" dirty="0">
                <a:solidFill>
                  <a:schemeClr val="accent4"/>
                </a:solidFill>
                <a:cs typeface="+mn-cs"/>
              </a:rPr>
              <a:t>Calculate its input power in each case.</a:t>
            </a:r>
          </a:p>
          <a:p>
            <a:pPr>
              <a:defRPr/>
            </a:pPr>
            <a:endParaRPr lang="en-GB" sz="2400" dirty="0">
              <a:solidFill>
                <a:srgbClr val="0000FF"/>
              </a:solidFill>
              <a:cs typeface="+mn-cs"/>
            </a:endParaRPr>
          </a:p>
        </p:txBody>
      </p:sp>
      <p:graphicFrame>
        <p:nvGraphicFramePr>
          <p:cNvPr id="10" name="Table 9"/>
          <p:cNvGraphicFramePr>
            <a:graphicFrameLocks noGrp="1"/>
          </p:cNvGraphicFramePr>
          <p:nvPr>
            <p:extLst>
              <p:ext uri="{D42A27DB-BD31-4B8C-83A1-F6EECF244321}">
                <p14:modId xmlns:p14="http://schemas.microsoft.com/office/powerpoint/2010/main" val="183306044"/>
              </p:ext>
            </p:extLst>
          </p:nvPr>
        </p:nvGraphicFramePr>
        <p:xfrm>
          <a:off x="1954772" y="3352800"/>
          <a:ext cx="5234456" cy="914400"/>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2078608">
                  <a:extLst>
                    <a:ext uri="{9D8B030D-6E8A-4147-A177-3AD203B41FA5}">
                      <a16:colId xmlns:a16="http://schemas.microsoft.com/office/drawing/2014/main" val="20003"/>
                    </a:ext>
                  </a:extLst>
                </a:gridCol>
                <a:gridCol w="118872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Efficiency</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rgbClr val="FF0000"/>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rgbClr val="FF0000"/>
                          </a:solidFill>
                          <a:latin typeface="Cambria Math" pitchFamily="18" charset="0"/>
                          <a:ea typeface="Cambria Math" pitchFamily="18" charset="0"/>
                        </a:rPr>
                        <a:t>Output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rgbClr val="FF0000"/>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416652342"/>
              </p:ext>
            </p:extLst>
          </p:nvPr>
        </p:nvGraphicFramePr>
        <p:xfrm>
          <a:off x="46038" y="6240463"/>
          <a:ext cx="5441848" cy="457200"/>
        </p:xfrm>
        <a:graphic>
          <a:graphicData uri="http://schemas.openxmlformats.org/drawingml/2006/table">
            <a:tbl>
              <a:tblPr firstRow="1" bandRow="1">
                <a:tableStyleId>{5C22544A-7EE6-4342-B048-85BDC9FD1C3A}</a:tableStyleId>
              </a:tblPr>
              <a:tblGrid>
                <a:gridCol w="3383280">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tblGrid>
              <a:tr h="21602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400" b="0" u="none" baseline="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rgbClr val="FF0000"/>
                          </a:solidFill>
                          <a:latin typeface="Cambria Math" pitchFamily="18" charset="0"/>
                          <a:ea typeface="Cambria Math" pitchFamily="18" charset="0"/>
                        </a:rPr>
                        <a:t>200 watts</a:t>
                      </a:r>
                      <a:endParaRPr lang="en-GB" sz="2400" b="0" u="none" baseline="3000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9" name="Picture 8" descr="01 mechanics - b.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14504" y="5526088"/>
            <a:ext cx="2434221"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Table 10"/>
          <p:cNvGraphicFramePr>
            <a:graphicFrameLocks noGrp="1"/>
          </p:cNvGraphicFramePr>
          <p:nvPr>
            <p:extLst>
              <p:ext uri="{D42A27DB-BD31-4B8C-83A1-F6EECF244321}">
                <p14:modId xmlns:p14="http://schemas.microsoft.com/office/powerpoint/2010/main" val="3305055062"/>
              </p:ext>
            </p:extLst>
          </p:nvPr>
        </p:nvGraphicFramePr>
        <p:xfrm>
          <a:off x="1606157" y="4227513"/>
          <a:ext cx="5417336" cy="9144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2078608">
                  <a:extLst>
                    <a:ext uri="{9D8B030D-6E8A-4147-A177-3AD203B41FA5}">
                      <a16:colId xmlns:a16="http://schemas.microsoft.com/office/drawing/2014/main" val="20003"/>
                    </a:ext>
                  </a:extLst>
                </a:gridCol>
                <a:gridCol w="100584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rgbClr val="FF0000"/>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rgbClr val="FF0000"/>
                          </a:solidFill>
                          <a:latin typeface="Cambria Math" pitchFamily="18" charset="0"/>
                          <a:ea typeface="Cambria Math" pitchFamily="18" charset="0"/>
                        </a:rPr>
                        <a:t>Output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rgbClr val="FF0000"/>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Efficiency</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335204986"/>
              </p:ext>
            </p:extLst>
          </p:nvPr>
        </p:nvGraphicFramePr>
        <p:xfrm>
          <a:off x="1255713" y="5219700"/>
          <a:ext cx="6930952" cy="914400"/>
        </p:xfrm>
        <a:graphic>
          <a:graphicData uri="http://schemas.openxmlformats.org/drawingml/2006/table">
            <a:tbl>
              <a:tblPr firstRow="1" bandRow="1">
                <a:tableStyleId>{5C22544A-7EE6-4342-B048-85BDC9FD1C3A}</a:tableStyleId>
              </a:tblPr>
              <a:tblGrid>
                <a:gridCol w="2178125">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727396">
                  <a:extLst>
                    <a:ext uri="{9D8B030D-6E8A-4147-A177-3AD203B41FA5}">
                      <a16:colId xmlns:a16="http://schemas.microsoft.com/office/drawing/2014/main" val="20003"/>
                    </a:ext>
                  </a:extLst>
                </a:gridCol>
                <a:gridCol w="3521343">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chemeClr val="tx1"/>
                          </a:solidFill>
                          <a:latin typeface="Cambria Math" pitchFamily="18" charset="0"/>
                          <a:ea typeface="Cambria Math" pitchFamily="18" charset="0"/>
                        </a:rPr>
                        <a:t>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chemeClr val="tx1"/>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50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369" name="TextBox 12"/>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4370"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extBox 1"/>
          <p:cNvSpPr txBox="1"/>
          <p:nvPr/>
        </p:nvSpPr>
        <p:spPr>
          <a:xfrm>
            <a:off x="171450" y="5402580"/>
            <a:ext cx="457200" cy="548640"/>
          </a:xfrm>
          <a:prstGeom prst="rect">
            <a:avLst/>
          </a:prstGeom>
          <a:noFill/>
        </p:spPr>
        <p:txBody>
          <a:bodyPr wrap="square" rtlCol="0">
            <a:spAutoFit/>
          </a:bodyPr>
          <a:lstStyle/>
          <a:p>
            <a:r>
              <a:rPr lang="en-GB" sz="2400" dirty="0"/>
              <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graphicFrame>
        <p:nvGraphicFramePr>
          <p:cNvPr id="25" name="Table 24"/>
          <p:cNvGraphicFramePr>
            <a:graphicFrameLocks noGrp="1"/>
          </p:cNvGraphicFramePr>
          <p:nvPr>
            <p:extLst>
              <p:ext uri="{D42A27DB-BD31-4B8C-83A1-F6EECF244321}">
                <p14:modId xmlns:p14="http://schemas.microsoft.com/office/powerpoint/2010/main" val="41279036"/>
              </p:ext>
            </p:extLst>
          </p:nvPr>
        </p:nvGraphicFramePr>
        <p:xfrm>
          <a:off x="3694113" y="3816350"/>
          <a:ext cx="4752826" cy="457200"/>
        </p:xfrm>
        <a:graphic>
          <a:graphicData uri="http://schemas.openxmlformats.org/drawingml/2006/table">
            <a:tbl>
              <a:tblPr firstRow="1" bandRow="1">
                <a:tableStyleId>{5C22544A-7EE6-4342-B048-85BDC9FD1C3A}</a:tableStyleId>
              </a:tblPr>
              <a:tblGrid>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rgbClr val="FF0000"/>
                          </a:solidFill>
                          <a:latin typeface="Cambria Math" pitchFamily="18" charset="0"/>
                          <a:ea typeface="Cambria Math" pitchFamily="18" charset="0"/>
                        </a:rPr>
                        <a:t>142.86 watts</a:t>
                      </a:r>
                      <a:endParaRPr lang="en-GB" sz="2400" b="0" u="none" baseline="3000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09161456"/>
              </p:ext>
            </p:extLst>
          </p:nvPr>
        </p:nvGraphicFramePr>
        <p:xfrm>
          <a:off x="1863332" y="1250950"/>
          <a:ext cx="5417336" cy="9144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2078608">
                  <a:extLst>
                    <a:ext uri="{9D8B030D-6E8A-4147-A177-3AD203B41FA5}">
                      <a16:colId xmlns:a16="http://schemas.microsoft.com/office/drawing/2014/main" val="20003"/>
                    </a:ext>
                  </a:extLst>
                </a:gridCol>
                <a:gridCol w="100584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rgbClr val="FF0000"/>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rgbClr val="FF0000"/>
                          </a:solidFill>
                          <a:latin typeface="Cambria Math" pitchFamily="18" charset="0"/>
                          <a:ea typeface="Cambria Math" pitchFamily="18" charset="0"/>
                        </a:rPr>
                        <a:t>Output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rgbClr val="FF0000"/>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Efficiency</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810413483"/>
              </p:ext>
            </p:extLst>
          </p:nvPr>
        </p:nvGraphicFramePr>
        <p:xfrm>
          <a:off x="1865313" y="2795588"/>
          <a:ext cx="4249004" cy="9144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727396">
                  <a:extLst>
                    <a:ext uri="{9D8B030D-6E8A-4147-A177-3AD203B41FA5}">
                      <a16:colId xmlns:a16="http://schemas.microsoft.com/office/drawing/2014/main" val="20003"/>
                    </a:ext>
                  </a:extLst>
                </a:gridCol>
                <a:gridCol w="118872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chemeClr val="tx1"/>
                          </a:solidFill>
                          <a:latin typeface="Cambria Math" pitchFamily="18" charset="0"/>
                          <a:ea typeface="Cambria Math" pitchFamily="18" charset="0"/>
                        </a:rPr>
                        <a:t>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chemeClr val="tx1"/>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70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pic>
        <p:nvPicPr>
          <p:cNvPr id="13" name="Picture 12" descr="01 mechanics - 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5249" y="2774949"/>
            <a:ext cx="2443194" cy="1060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4" name="TextBox 8"/>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5385"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 name="TextBox 8"/>
          <p:cNvSpPr txBox="1"/>
          <p:nvPr/>
        </p:nvSpPr>
        <p:spPr>
          <a:xfrm>
            <a:off x="171450" y="1325880"/>
            <a:ext cx="457200" cy="461665"/>
          </a:xfrm>
          <a:prstGeom prst="rect">
            <a:avLst/>
          </a:prstGeom>
          <a:noFill/>
        </p:spPr>
        <p:txBody>
          <a:bodyPr wrap="square" rtlCol="0">
            <a:spAutoFit/>
          </a:bodyPr>
          <a:lstStyle/>
          <a:p>
            <a:r>
              <a:rPr lang="en-GB" sz="2400" dirty="0"/>
              <a:t>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 name="Rectangle 5"/>
          <p:cNvSpPr/>
          <p:nvPr/>
        </p:nvSpPr>
        <p:spPr>
          <a:xfrm>
            <a:off x="95250" y="1193800"/>
            <a:ext cx="9144000" cy="2385268"/>
          </a:xfrm>
          <a:prstGeom prst="rect">
            <a:avLst/>
          </a:prstGeom>
        </p:spPr>
        <p:txBody>
          <a:bodyPr>
            <a:spAutoFit/>
          </a:bodyPr>
          <a:lstStyle/>
          <a:p>
            <a:pPr>
              <a:spcAft>
                <a:spcPts val="600"/>
              </a:spcAft>
              <a:defRPr/>
            </a:pPr>
            <a:r>
              <a:rPr lang="en-GB" sz="2400" dirty="0">
                <a:solidFill>
                  <a:srgbClr val="FF0000"/>
                </a:solidFill>
                <a:cs typeface="+mn-cs"/>
              </a:rPr>
              <a:t>Example 5</a:t>
            </a:r>
          </a:p>
          <a:p>
            <a:pPr>
              <a:defRPr/>
            </a:pPr>
            <a:r>
              <a:rPr lang="en-GB" sz="2400" dirty="0">
                <a:solidFill>
                  <a:schemeClr val="accent4"/>
                </a:solidFill>
                <a:cs typeface="+mn-cs"/>
              </a:rPr>
              <a:t>An electric motor drives a pump that lifts 1,000 litres of water each minute to a tank 20 metres above ground level. Calculate the power that the motor must provide if the pump is only:</a:t>
            </a:r>
          </a:p>
          <a:p>
            <a:pPr marL="457200" indent="-457200" hangingPunct="0">
              <a:buFont typeface="+mj-lt"/>
              <a:buAutoNum type="alphaLcParenR"/>
              <a:defRPr/>
            </a:pPr>
            <a:r>
              <a:rPr lang="en-GB" sz="2400" dirty="0">
                <a:solidFill>
                  <a:schemeClr val="accent4"/>
                </a:solidFill>
                <a:cs typeface="+mn-cs"/>
              </a:rPr>
              <a:t>50% efficient</a:t>
            </a:r>
          </a:p>
          <a:p>
            <a:pPr marL="457200" indent="-457200" hangingPunct="0">
              <a:buFont typeface="+mj-lt"/>
              <a:buAutoNum type="alphaLcParenR"/>
              <a:defRPr/>
            </a:pPr>
            <a:r>
              <a:rPr lang="en-GB" sz="2400" dirty="0">
                <a:solidFill>
                  <a:schemeClr val="accent4"/>
                </a:solidFill>
                <a:cs typeface="+mn-cs"/>
              </a:rPr>
              <a:t>80% efficient.</a:t>
            </a:r>
          </a:p>
        </p:txBody>
      </p:sp>
      <p:graphicFrame>
        <p:nvGraphicFramePr>
          <p:cNvPr id="13" name="Table 12"/>
          <p:cNvGraphicFramePr>
            <a:graphicFrameLocks noGrp="1"/>
          </p:cNvGraphicFramePr>
          <p:nvPr>
            <p:extLst>
              <p:ext uri="{D42A27DB-BD31-4B8C-83A1-F6EECF244321}">
                <p14:modId xmlns:p14="http://schemas.microsoft.com/office/powerpoint/2010/main" val="3835129343"/>
              </p:ext>
            </p:extLst>
          </p:nvPr>
        </p:nvGraphicFramePr>
        <p:xfrm>
          <a:off x="34925" y="2825750"/>
          <a:ext cx="9109075" cy="457200"/>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Work</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chemeClr val="tx1"/>
                          </a:solidFill>
                          <a:latin typeface="Cambria Math" pitchFamily="18" charset="0"/>
                          <a:ea typeface="Cambria Math" pitchFamily="18" charset="0"/>
                        </a:rPr>
                        <a:t>Force × distance</a:t>
                      </a:r>
                      <a:endParaRPr lang="en-GB" sz="2400" b="0" u="none" baseline="30000" dirty="0">
                        <a:solidFill>
                          <a:schemeClr val="tx1"/>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249763005"/>
              </p:ext>
            </p:extLst>
          </p:nvPr>
        </p:nvGraphicFramePr>
        <p:xfrm>
          <a:off x="34925" y="3224213"/>
          <a:ext cx="9109075" cy="457200"/>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Force</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chemeClr val="tx1"/>
                          </a:solidFill>
                          <a:latin typeface="Cambria Math" pitchFamily="18" charset="0"/>
                          <a:ea typeface="Cambria Math" pitchFamily="18" charset="0"/>
                        </a:rPr>
                        <a:t>Mass in kg × 9.81</a:t>
                      </a:r>
                      <a:endParaRPr lang="en-GB" sz="2400" b="0" u="none" baseline="30000" dirty="0">
                        <a:solidFill>
                          <a:schemeClr val="tx1"/>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484827176"/>
              </p:ext>
            </p:extLst>
          </p:nvPr>
        </p:nvGraphicFramePr>
        <p:xfrm>
          <a:off x="34925" y="3646488"/>
          <a:ext cx="9109075" cy="457200"/>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400" b="0" u="none" baseline="0" dirty="0">
                        <a:solidFill>
                          <a:schemeClr val="tx1"/>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chemeClr val="tx1"/>
                          </a:solidFill>
                          <a:latin typeface="Cambria Math" pitchFamily="18" charset="0"/>
                          <a:ea typeface="Cambria Math" pitchFamily="18" charset="0"/>
                        </a:rPr>
                        <a:t>1,000 × 9.81 × 20</a:t>
                      </a:r>
                      <a:endParaRPr lang="en-GB" sz="2400" b="0" u="none" baseline="30000" dirty="0">
                        <a:solidFill>
                          <a:schemeClr val="tx1"/>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930692793"/>
              </p:ext>
            </p:extLst>
          </p:nvPr>
        </p:nvGraphicFramePr>
        <p:xfrm>
          <a:off x="34925" y="4044950"/>
          <a:ext cx="9109075" cy="457200"/>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400" b="0" u="none" baseline="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rgbClr val="FF0000"/>
                          </a:solidFill>
                          <a:latin typeface="Cambria Math" pitchFamily="18" charset="0"/>
                          <a:ea typeface="Cambria Math" pitchFamily="18" charset="0"/>
                        </a:rPr>
                        <a:t>196,200Nm/minute or joules</a:t>
                      </a:r>
                      <a:endParaRPr lang="en-GB" sz="2400" b="0" u="none" baseline="3000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442911112"/>
              </p:ext>
            </p:extLst>
          </p:nvPr>
        </p:nvGraphicFramePr>
        <p:xfrm>
          <a:off x="996950" y="4876692"/>
          <a:ext cx="3887368" cy="658356"/>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2377440">
                  <a:extLst>
                    <a:ext uri="{9D8B030D-6E8A-4147-A177-3AD203B41FA5}">
                      <a16:colId xmlns:a16="http://schemas.microsoft.com/office/drawing/2014/main" val="20002"/>
                    </a:ext>
                  </a:extLst>
                </a:gridCol>
              </a:tblGrid>
              <a:tr h="65835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Joules</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chemeClr val="tx1"/>
                          </a:solidFill>
                          <a:latin typeface="Cambria Math" pitchFamily="18" charset="0"/>
                          <a:ea typeface="Cambria Math" pitchFamily="18" charset="0"/>
                        </a:rPr>
                        <a:t>Watts × seconds</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79541157"/>
              </p:ext>
            </p:extLst>
          </p:nvPr>
        </p:nvGraphicFramePr>
        <p:xfrm>
          <a:off x="5150546" y="4748670"/>
          <a:ext cx="2832415" cy="914400"/>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1322487">
                  <a:extLst>
                    <a:ext uri="{9D8B030D-6E8A-4147-A177-3AD203B41FA5}">
                      <a16:colId xmlns:a16="http://schemas.microsoft.com/office/drawing/2014/main" val="20003"/>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Watts</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chemeClr val="tx1"/>
                          </a:solidFill>
                          <a:latin typeface="Cambria Math" pitchFamily="18" charset="0"/>
                          <a:ea typeface="Cambria Math" pitchFamily="18" charset="0"/>
                        </a:rPr>
                        <a:t>Joules</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seconds</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701880394"/>
              </p:ext>
            </p:extLst>
          </p:nvPr>
        </p:nvGraphicFramePr>
        <p:xfrm>
          <a:off x="911225" y="5594177"/>
          <a:ext cx="1826575" cy="951087"/>
        </p:xfrm>
        <a:graphic>
          <a:graphicData uri="http://schemas.openxmlformats.org/drawingml/2006/table">
            <a:tbl>
              <a:tblPr firstRow="1" bandRow="1">
                <a:tableStyleId>{5C22544A-7EE6-4342-B048-85BDC9FD1C3A}</a:tableStyleId>
              </a:tblPr>
              <a:tblGrid>
                <a:gridCol w="504088">
                  <a:extLst>
                    <a:ext uri="{9D8B030D-6E8A-4147-A177-3AD203B41FA5}">
                      <a16:colId xmlns:a16="http://schemas.microsoft.com/office/drawing/2014/main" val="20002"/>
                    </a:ext>
                  </a:extLst>
                </a:gridCol>
                <a:gridCol w="1322487">
                  <a:extLst>
                    <a:ext uri="{9D8B030D-6E8A-4147-A177-3AD203B41FA5}">
                      <a16:colId xmlns:a16="http://schemas.microsoft.com/office/drawing/2014/main" val="20003"/>
                    </a:ext>
                  </a:extLst>
                </a:gridCol>
              </a:tblGrid>
              <a:tr h="493887">
                <a:tc rowSpan="2">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chemeClr val="tx1"/>
                          </a:solidFill>
                          <a:latin typeface="Cambria Math" pitchFamily="18" charset="0"/>
                          <a:ea typeface="Cambria Math" pitchFamily="18" charset="0"/>
                        </a:rPr>
                        <a:t>196,200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60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729163214"/>
              </p:ext>
            </p:extLst>
          </p:nvPr>
        </p:nvGraphicFramePr>
        <p:xfrm>
          <a:off x="3749675" y="5841120"/>
          <a:ext cx="4752826" cy="457200"/>
        </p:xfrm>
        <a:graphic>
          <a:graphicData uri="http://schemas.openxmlformats.org/drawingml/2006/table">
            <a:tbl>
              <a:tblPr firstRow="1" bandRow="1">
                <a:tableStyleId>{5C22544A-7EE6-4342-B048-85BDC9FD1C3A}</a:tableStyleId>
              </a:tblPr>
              <a:tblGrid>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rgbClr val="FF0000"/>
                          </a:solidFill>
                          <a:latin typeface="Cambria Math" pitchFamily="18" charset="0"/>
                          <a:ea typeface="Cambria Math" pitchFamily="18" charset="0"/>
                        </a:rPr>
                        <a:t>3,270 Watts (output power)</a:t>
                      </a:r>
                      <a:endParaRPr lang="en-GB" sz="2400" b="0" u="none" baseline="3000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 name="TextBox 2"/>
          <p:cNvSpPr txBox="1"/>
          <p:nvPr/>
        </p:nvSpPr>
        <p:spPr>
          <a:xfrm>
            <a:off x="93815" y="3564460"/>
            <a:ext cx="3316288" cy="1015663"/>
          </a:xfrm>
          <a:prstGeom prst="rect">
            <a:avLst/>
          </a:prstGeom>
          <a:noFill/>
        </p:spPr>
        <p:txBody>
          <a:bodyPr>
            <a:spAutoFit/>
          </a:bodyPr>
          <a:lstStyle/>
          <a:p>
            <a:pPr>
              <a:defRPr/>
            </a:pPr>
            <a:r>
              <a:rPr lang="en-GB" dirty="0">
                <a:solidFill>
                  <a:srgbClr val="FF0000"/>
                </a:solidFill>
                <a:cs typeface="+mn-cs"/>
              </a:rPr>
              <a:t>NB</a:t>
            </a:r>
            <a:r>
              <a:rPr lang="en-GB" dirty="0">
                <a:solidFill>
                  <a:schemeClr val="accent4"/>
                </a:solidFill>
                <a:cs typeface="+mn-cs"/>
              </a:rPr>
              <a:t>: One litre of water weighs 1kg (1kg = 9.81N)</a:t>
            </a:r>
          </a:p>
          <a:p>
            <a:pPr>
              <a:defRPr/>
            </a:pPr>
            <a:endParaRPr lang="en-GB" dirty="0">
              <a:solidFill>
                <a:schemeClr val="accent4"/>
              </a:solidFill>
              <a:cs typeface="+mn-cs"/>
            </a:endParaRPr>
          </a:p>
        </p:txBody>
      </p:sp>
      <p:sp>
        <p:nvSpPr>
          <p:cNvPr id="16429" name="TextBox 21"/>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6430"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graphicFrame>
        <p:nvGraphicFramePr>
          <p:cNvPr id="22" name="Table 21"/>
          <p:cNvGraphicFramePr>
            <a:graphicFrameLocks noGrp="1"/>
          </p:cNvGraphicFramePr>
          <p:nvPr>
            <p:extLst>
              <p:ext uri="{D42A27DB-BD31-4B8C-83A1-F6EECF244321}">
                <p14:modId xmlns:p14="http://schemas.microsoft.com/office/powerpoint/2010/main" val="73580331"/>
              </p:ext>
            </p:extLst>
          </p:nvPr>
        </p:nvGraphicFramePr>
        <p:xfrm>
          <a:off x="1106525" y="1604963"/>
          <a:ext cx="6930951" cy="914400"/>
        </p:xfrm>
        <a:graphic>
          <a:graphicData uri="http://schemas.openxmlformats.org/drawingml/2006/table">
            <a:tbl>
              <a:tblPr firstRow="1" bandRow="1">
                <a:tableStyleId>{5C22544A-7EE6-4342-B048-85BDC9FD1C3A}</a:tableStyleId>
              </a:tblPr>
              <a:tblGrid>
                <a:gridCol w="2178125">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2078608">
                  <a:extLst>
                    <a:ext uri="{9D8B030D-6E8A-4147-A177-3AD203B41FA5}">
                      <a16:colId xmlns:a16="http://schemas.microsoft.com/office/drawing/2014/main" val="20003"/>
                    </a:ext>
                  </a:extLst>
                </a:gridCol>
                <a:gridCol w="217013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Efficiency</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rgbClr val="FF0000"/>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rgbClr val="FF0000"/>
                          </a:solidFill>
                          <a:latin typeface="Cambria Math" pitchFamily="18" charset="0"/>
                          <a:ea typeface="Cambria Math" pitchFamily="18" charset="0"/>
                        </a:rPr>
                        <a:t>Output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rgbClr val="FF0000"/>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42732132"/>
              </p:ext>
            </p:extLst>
          </p:nvPr>
        </p:nvGraphicFramePr>
        <p:xfrm>
          <a:off x="-187890" y="5019675"/>
          <a:ext cx="9109075" cy="457200"/>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400" b="0" u="none" baseline="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rgbClr val="FF0000"/>
                          </a:solidFill>
                          <a:latin typeface="Cambria Math" pitchFamily="18" charset="0"/>
                          <a:ea typeface="Cambria Math" pitchFamily="18" charset="0"/>
                        </a:rPr>
                        <a:t>6,540 watts</a:t>
                      </a:r>
                      <a:endParaRPr lang="en-GB" sz="2400" b="0" u="none" baseline="3000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4111692917"/>
              </p:ext>
            </p:extLst>
          </p:nvPr>
        </p:nvGraphicFramePr>
        <p:xfrm>
          <a:off x="1125537" y="2590800"/>
          <a:ext cx="6930952" cy="914400"/>
        </p:xfrm>
        <a:graphic>
          <a:graphicData uri="http://schemas.openxmlformats.org/drawingml/2006/table">
            <a:tbl>
              <a:tblPr firstRow="1" bandRow="1">
                <a:tableStyleId>{5C22544A-7EE6-4342-B048-85BDC9FD1C3A}</a:tableStyleId>
              </a:tblPr>
              <a:tblGrid>
                <a:gridCol w="2178125">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2078609">
                  <a:extLst>
                    <a:ext uri="{9D8B030D-6E8A-4147-A177-3AD203B41FA5}">
                      <a16:colId xmlns:a16="http://schemas.microsoft.com/office/drawing/2014/main" val="20003"/>
                    </a:ext>
                  </a:extLst>
                </a:gridCol>
                <a:gridCol w="217013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rgbClr val="FF0000"/>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rgbClr val="FF0000"/>
                          </a:solidFill>
                          <a:latin typeface="Cambria Math" pitchFamily="18" charset="0"/>
                          <a:ea typeface="Cambria Math" pitchFamily="18" charset="0"/>
                        </a:rPr>
                        <a:t>Output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rgbClr val="FF0000"/>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Efficiency</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04335965"/>
              </p:ext>
            </p:extLst>
          </p:nvPr>
        </p:nvGraphicFramePr>
        <p:xfrm>
          <a:off x="1109597" y="3973861"/>
          <a:ext cx="4828656" cy="914400"/>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20001"/>
                    </a:ext>
                  </a:extLst>
                </a:gridCol>
                <a:gridCol w="519140">
                  <a:extLst>
                    <a:ext uri="{9D8B030D-6E8A-4147-A177-3AD203B41FA5}">
                      <a16:colId xmlns:a16="http://schemas.microsoft.com/office/drawing/2014/main" val="20002"/>
                    </a:ext>
                  </a:extLst>
                </a:gridCol>
                <a:gridCol w="926236">
                  <a:extLst>
                    <a:ext uri="{9D8B030D-6E8A-4147-A177-3AD203B41FA5}">
                      <a16:colId xmlns:a16="http://schemas.microsoft.com/office/drawing/2014/main" val="20003"/>
                    </a:ext>
                  </a:extLst>
                </a:gridCol>
                <a:gridCol w="118872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Input power</a:t>
                      </a:r>
                    </a:p>
                  </a:txBody>
                  <a:tcPr marL="91433" marR="9143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chemeClr val="tx1"/>
                          </a:solidFill>
                          <a:latin typeface="Cambria Math" pitchFamily="18" charset="0"/>
                          <a:ea typeface="Cambria Math" pitchFamily="18" charset="0"/>
                        </a:rPr>
                        <a:t>=</a:t>
                      </a:r>
                    </a:p>
                  </a:txBody>
                  <a:tcPr marL="91433" marR="9143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chemeClr val="tx1"/>
                          </a:solidFill>
                          <a:latin typeface="Cambria Math" pitchFamily="18" charset="0"/>
                          <a:ea typeface="Cambria Math" pitchFamily="18" charset="0"/>
                        </a:rPr>
                        <a:t>3,270</a:t>
                      </a:r>
                    </a:p>
                  </a:txBody>
                  <a:tcPr marL="91433" marR="9143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chemeClr val="tx1"/>
                          </a:solidFill>
                          <a:latin typeface="Cambria Math" pitchFamily="18" charset="0"/>
                          <a:ea typeface="Cambria Math" pitchFamily="18" charset="0"/>
                        </a:rPr>
                        <a:t>× 100</a:t>
                      </a:r>
                    </a:p>
                  </a:txBody>
                  <a:tcPr marL="91433" marR="9143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50</a:t>
                      </a:r>
                    </a:p>
                  </a:txBody>
                  <a:tcPr marL="91433" marR="9143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7439" name="TextBox 8"/>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7440"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 name="TextBox 8"/>
          <p:cNvSpPr txBox="1"/>
          <p:nvPr/>
        </p:nvSpPr>
        <p:spPr>
          <a:xfrm>
            <a:off x="171450" y="3973861"/>
            <a:ext cx="457200" cy="548640"/>
          </a:xfrm>
          <a:prstGeom prst="rect">
            <a:avLst/>
          </a:prstGeom>
          <a:noFill/>
        </p:spPr>
        <p:txBody>
          <a:bodyPr wrap="square" rtlCol="0">
            <a:spAutoFit/>
          </a:bodyPr>
          <a:lstStyle/>
          <a:p>
            <a:r>
              <a:rPr lang="en-GB" sz="2400" dirty="0"/>
              <a: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graphicFrame>
        <p:nvGraphicFramePr>
          <p:cNvPr id="23" name="Table 22"/>
          <p:cNvGraphicFramePr>
            <a:graphicFrameLocks noGrp="1"/>
          </p:cNvGraphicFramePr>
          <p:nvPr>
            <p:extLst>
              <p:ext uri="{D42A27DB-BD31-4B8C-83A1-F6EECF244321}">
                <p14:modId xmlns:p14="http://schemas.microsoft.com/office/powerpoint/2010/main" val="1692964442"/>
              </p:ext>
            </p:extLst>
          </p:nvPr>
        </p:nvGraphicFramePr>
        <p:xfrm>
          <a:off x="3333750" y="4583113"/>
          <a:ext cx="4752826" cy="457200"/>
        </p:xfrm>
        <a:graphic>
          <a:graphicData uri="http://schemas.openxmlformats.org/drawingml/2006/table">
            <a:tbl>
              <a:tblPr firstRow="1" bandRow="1">
                <a:tableStyleId>{5C22544A-7EE6-4342-B048-85BDC9FD1C3A}</a:tableStyleId>
              </a:tblPr>
              <a:tblGrid>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216024">
                <a:tc>
                  <a:txBody>
                    <a:bodyPr/>
                    <a:lstStyle/>
                    <a:p>
                      <a:pPr algn="ctr"/>
                      <a:r>
                        <a:rPr lang="en-GB" sz="2400" b="0" u="none" dirty="0">
                          <a:solidFill>
                            <a:schemeClr val="tx1"/>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0" u="none" baseline="0" dirty="0">
                          <a:solidFill>
                            <a:srgbClr val="FF0000"/>
                          </a:solidFill>
                          <a:latin typeface="Cambria Math" pitchFamily="18" charset="0"/>
                          <a:ea typeface="Cambria Math" pitchFamily="18" charset="0"/>
                        </a:rPr>
                        <a:t>4,087.5 watts</a:t>
                      </a:r>
                      <a:endParaRPr lang="en-GB" sz="2400" b="0" u="none" baseline="30000" dirty="0">
                        <a:solidFill>
                          <a:srgbClr val="FF0000"/>
                        </a:solidFill>
                        <a:latin typeface="Cambria Math" pitchFamily="18" charset="0"/>
                        <a:ea typeface="Cambria Math" pitchFamily="18" charset="0"/>
                      </a:endParaRP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233533410"/>
              </p:ext>
            </p:extLst>
          </p:nvPr>
        </p:nvGraphicFramePr>
        <p:xfrm>
          <a:off x="1238250" y="3425825"/>
          <a:ext cx="4644657" cy="9144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1"/>
                    </a:ext>
                  </a:extLst>
                </a:gridCol>
                <a:gridCol w="518738">
                  <a:extLst>
                    <a:ext uri="{9D8B030D-6E8A-4147-A177-3AD203B41FA5}">
                      <a16:colId xmlns:a16="http://schemas.microsoft.com/office/drawing/2014/main" val="20002"/>
                    </a:ext>
                  </a:extLst>
                </a:gridCol>
                <a:gridCol w="925519">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Input power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chemeClr val="tx1"/>
                          </a:solidFill>
                          <a:latin typeface="Cambria Math" pitchFamily="18" charset="0"/>
                          <a:ea typeface="Cambria Math"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chemeClr val="tx1"/>
                          </a:solidFill>
                          <a:latin typeface="Cambria Math" pitchFamily="18" charset="0"/>
                          <a:ea typeface="Cambria Math" pitchFamily="18" charset="0"/>
                        </a:rPr>
                        <a:t>3,270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chemeClr val="tx1"/>
                          </a:solidFill>
                          <a:latin typeface="Cambria Math" pitchFamily="18" charset="0"/>
                          <a:ea typeface="Cambria Math" pitchFamily="18" charset="0"/>
                        </a:rPr>
                        <a:t>× 100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chemeClr val="tx1"/>
                          </a:solidFill>
                          <a:latin typeface="Cambria Math" pitchFamily="18" charset="0"/>
                          <a:ea typeface="Cambria Math" pitchFamily="18" charset="0"/>
                        </a:rPr>
                        <a:t>80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455" name="TextBox 7"/>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8456"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TextBox 7"/>
          <p:cNvSpPr txBox="1"/>
          <p:nvPr/>
        </p:nvSpPr>
        <p:spPr>
          <a:xfrm>
            <a:off x="171450" y="3425825"/>
            <a:ext cx="457200" cy="461665"/>
          </a:xfrm>
          <a:prstGeom prst="rect">
            <a:avLst/>
          </a:prstGeom>
          <a:noFill/>
        </p:spPr>
        <p:txBody>
          <a:bodyPr wrap="square" rtlCol="0">
            <a:spAutoFit/>
          </a:bodyPr>
          <a:lstStyle/>
          <a:p>
            <a:r>
              <a:rPr lang="en-GB" sz="2400" dirty="0"/>
              <a:t>b)</a:t>
            </a:r>
          </a:p>
        </p:txBody>
      </p:sp>
      <p:graphicFrame>
        <p:nvGraphicFramePr>
          <p:cNvPr id="9" name="Table 8"/>
          <p:cNvGraphicFramePr>
            <a:graphicFrameLocks noGrp="1"/>
          </p:cNvGraphicFramePr>
          <p:nvPr>
            <p:extLst>
              <p:ext uri="{D42A27DB-BD31-4B8C-83A1-F6EECF244321}">
                <p14:modId xmlns:p14="http://schemas.microsoft.com/office/powerpoint/2010/main" val="485661335"/>
              </p:ext>
            </p:extLst>
          </p:nvPr>
        </p:nvGraphicFramePr>
        <p:xfrm>
          <a:off x="1125537" y="1857375"/>
          <a:ext cx="6930952" cy="914400"/>
        </p:xfrm>
        <a:graphic>
          <a:graphicData uri="http://schemas.openxmlformats.org/drawingml/2006/table">
            <a:tbl>
              <a:tblPr firstRow="1" bandRow="1">
                <a:tableStyleId>{5C22544A-7EE6-4342-B048-85BDC9FD1C3A}</a:tableStyleId>
              </a:tblPr>
              <a:tblGrid>
                <a:gridCol w="2178125">
                  <a:extLst>
                    <a:ext uri="{9D8B030D-6E8A-4147-A177-3AD203B41FA5}">
                      <a16:colId xmlns:a16="http://schemas.microsoft.com/office/drawing/2014/main" val="20001"/>
                    </a:ext>
                  </a:extLst>
                </a:gridCol>
                <a:gridCol w="504088">
                  <a:extLst>
                    <a:ext uri="{9D8B030D-6E8A-4147-A177-3AD203B41FA5}">
                      <a16:colId xmlns:a16="http://schemas.microsoft.com/office/drawing/2014/main" val="20002"/>
                    </a:ext>
                  </a:extLst>
                </a:gridCol>
                <a:gridCol w="2078609">
                  <a:extLst>
                    <a:ext uri="{9D8B030D-6E8A-4147-A177-3AD203B41FA5}">
                      <a16:colId xmlns:a16="http://schemas.microsoft.com/office/drawing/2014/main" val="20003"/>
                    </a:ext>
                  </a:extLst>
                </a:gridCol>
                <a:gridCol w="2170130">
                  <a:extLst>
                    <a:ext uri="{9D8B030D-6E8A-4147-A177-3AD203B41FA5}">
                      <a16:colId xmlns:a16="http://schemas.microsoft.com/office/drawing/2014/main" val="20004"/>
                    </a:ext>
                  </a:extLst>
                </a:gridCol>
              </a:tblGrid>
              <a:tr h="0">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Input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400" b="0" u="none" dirty="0">
                          <a:solidFill>
                            <a:srgbClr val="FF0000"/>
                          </a:solidFill>
                          <a:latin typeface="Cambria Math" pitchFamily="18" charset="0"/>
                          <a:ea typeface="Cambria Math" pitchFamily="18" charset="0"/>
                        </a:rPr>
                        <a:t>=</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0" u="none" baseline="0" dirty="0">
                          <a:solidFill>
                            <a:srgbClr val="FF0000"/>
                          </a:solidFill>
                          <a:latin typeface="Cambria Math" pitchFamily="18" charset="0"/>
                          <a:ea typeface="Cambria Math" pitchFamily="18" charset="0"/>
                        </a:rPr>
                        <a:t>Output power</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a:r>
                        <a:rPr lang="en-GB" sz="2400" b="0" u="none" baseline="0" dirty="0">
                          <a:solidFill>
                            <a:srgbClr val="FF0000"/>
                          </a:solidFill>
                          <a:latin typeface="Cambria Math" pitchFamily="18" charset="0"/>
                          <a:ea typeface="Cambria Math" pitchFamily="18" charset="0"/>
                        </a:rPr>
                        <a:t>× 100</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0" u="none" baseline="0" dirty="0">
                          <a:solidFill>
                            <a:srgbClr val="FF0000"/>
                          </a:solidFill>
                          <a:latin typeface="Cambria Math" pitchFamily="18" charset="0"/>
                          <a:ea typeface="Cambria Math" pitchFamily="18" charset="0"/>
                        </a:rPr>
                        <a:t>Efficiency</a:t>
                      </a:r>
                    </a:p>
                  </a:txBody>
                  <a:tcPr marL="91446" marR="914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a:endParaRPr lang="en-GB" sz="2400" b="0" u="none" baseline="0" dirty="0">
                        <a:solidFill>
                          <a:srgbClr val="FF0000"/>
                        </a:solidFill>
                        <a:latin typeface="Cambria Math" pitchFamily="18" charset="0"/>
                        <a:ea typeface="Cambria Math"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white">
          <a:xfrm>
            <a:off x="0" y="1474788"/>
            <a:ext cx="9144000" cy="5383212"/>
          </a:xfrm>
          <a:prstGeom prst="rect">
            <a:avLst/>
          </a:prstGeom>
          <a:solidFill>
            <a:srgbClr val="CC0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GB" altLang="en-US" sz="1800"/>
              <a:t> </a:t>
            </a:r>
          </a:p>
        </p:txBody>
      </p:sp>
      <p:sp>
        <p:nvSpPr>
          <p:cNvPr id="19459" name="Rectangle 3"/>
          <p:cNvSpPr>
            <a:spLocks noGrp="1" noChangeArrowheads="1"/>
          </p:cNvSpPr>
          <p:nvPr>
            <p:ph type="body" idx="1"/>
          </p:nvPr>
        </p:nvSpPr>
        <p:spPr>
          <a:xfrm>
            <a:off x="0" y="1474788"/>
            <a:ext cx="9144000" cy="5383212"/>
          </a:xfrm>
        </p:spPr>
        <p:txBody>
          <a:bodyPr lIns="360000" rIns="360000" anchor="ctr" anchorCtr="1"/>
          <a:lstStyle/>
          <a:p>
            <a:pPr algn="ctr" eaLnBrk="1" hangingPunct="1">
              <a:lnSpc>
                <a:spcPct val="80000"/>
              </a:lnSpc>
              <a:spcBef>
                <a:spcPct val="0"/>
              </a:spcBef>
              <a:buFontTx/>
              <a:buNone/>
            </a:pPr>
            <a:r>
              <a:rPr lang="en-GB" altLang="en-US" sz="4400" b="1" dirty="0">
                <a:solidFill>
                  <a:schemeClr val="bg1"/>
                </a:solidFill>
              </a:rPr>
              <a:t>The end</a:t>
            </a:r>
            <a:endParaRPr lang="en-GB" altLang="en-US" sz="4400" dirty="0"/>
          </a:p>
        </p:txBody>
      </p:sp>
      <p:sp>
        <p:nvSpPr>
          <p:cNvPr id="19460" name="Rectangle 4"/>
          <p:cNvSpPr>
            <a:spLocks noChangeArrowheads="1"/>
          </p:cNvSpPr>
          <p:nvPr/>
        </p:nvSpPr>
        <p:spPr bwMode="auto">
          <a:xfrm>
            <a:off x="0" y="692150"/>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36000"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2400" b="1" dirty="0">
                <a:solidFill>
                  <a:srgbClr val="FF0000"/>
                </a:solidFill>
              </a:rPr>
              <a:t>Principles of electrical science</a:t>
            </a:r>
            <a:endParaRPr lang="en-US" altLang="en-US" sz="2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47" name="TextBox 12"/>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7" name="TextBox 6"/>
          <p:cNvSpPr txBox="1"/>
          <p:nvPr/>
        </p:nvSpPr>
        <p:spPr>
          <a:xfrm>
            <a:off x="0" y="1541463"/>
            <a:ext cx="9144000" cy="3062377"/>
          </a:xfrm>
          <a:prstGeom prst="rect">
            <a:avLst/>
          </a:prstGeom>
          <a:noFill/>
        </p:spPr>
        <p:txBody>
          <a:bodyPr>
            <a:spAutoFit/>
          </a:bodyPr>
          <a:lstStyle/>
          <a:p>
            <a:pPr>
              <a:spcAft>
                <a:spcPts val="600"/>
              </a:spcAft>
              <a:defRPr/>
            </a:pPr>
            <a:r>
              <a:rPr lang="en-GB" sz="2400" b="1" dirty="0">
                <a:solidFill>
                  <a:schemeClr val="accent4"/>
                </a:solidFill>
                <a:cs typeface="+mn-cs"/>
              </a:rPr>
              <a:t>Mass</a:t>
            </a:r>
            <a:endParaRPr lang="en-GB" sz="2400" dirty="0">
              <a:solidFill>
                <a:schemeClr val="accent4"/>
              </a:solidFill>
              <a:cs typeface="+mn-cs"/>
            </a:endParaRPr>
          </a:p>
          <a:p>
            <a:pPr>
              <a:spcAft>
                <a:spcPts val="1800"/>
              </a:spcAft>
              <a:defRPr/>
            </a:pPr>
            <a:r>
              <a:rPr lang="en-GB" sz="2400" dirty="0">
                <a:solidFill>
                  <a:schemeClr val="accent4"/>
                </a:solidFill>
                <a:cs typeface="+mn-cs"/>
              </a:rPr>
              <a:t>Mass can be defined as the amount </a:t>
            </a:r>
            <a:r>
              <a:rPr lang="en-GB" sz="2400">
                <a:solidFill>
                  <a:schemeClr val="accent4"/>
                </a:solidFill>
                <a:cs typeface="+mn-cs"/>
              </a:rPr>
              <a:t>of matter in </a:t>
            </a:r>
            <a:r>
              <a:rPr lang="en-GB" sz="2400" dirty="0">
                <a:solidFill>
                  <a:schemeClr val="accent4"/>
                </a:solidFill>
                <a:cs typeface="+mn-cs"/>
              </a:rPr>
              <a:t>an object. The SI unit of mass is the kilogram (kg).</a:t>
            </a:r>
          </a:p>
          <a:p>
            <a:pPr>
              <a:spcAft>
                <a:spcPts val="600"/>
              </a:spcAft>
              <a:defRPr/>
            </a:pPr>
            <a:r>
              <a:rPr lang="en-GB" sz="2400" b="1" dirty="0">
                <a:solidFill>
                  <a:schemeClr val="accent4"/>
                </a:solidFill>
                <a:cs typeface="+mn-cs"/>
              </a:rPr>
              <a:t>Acceleration</a:t>
            </a:r>
            <a:endParaRPr lang="en-GB" sz="2400" dirty="0">
              <a:solidFill>
                <a:schemeClr val="accent4"/>
              </a:solidFill>
              <a:cs typeface="+mn-cs"/>
            </a:endParaRPr>
          </a:p>
          <a:p>
            <a:pPr>
              <a:defRPr/>
            </a:pPr>
            <a:r>
              <a:rPr lang="en-GB" sz="2400" dirty="0">
                <a:solidFill>
                  <a:schemeClr val="accent4"/>
                </a:solidFill>
                <a:cs typeface="+mn-cs"/>
              </a:rPr>
              <a:t>When an aircraft takes off, it starts from rest and increases its velocity until it can fly. This change in velocity is called acceleration. Acceleration is the change in velocity with time.</a:t>
            </a:r>
          </a:p>
        </p:txBody>
      </p:sp>
      <p:sp>
        <p:nvSpPr>
          <p:cNvPr id="614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graphicFrame>
        <p:nvGraphicFramePr>
          <p:cNvPr id="15" name="Table 14"/>
          <p:cNvGraphicFramePr>
            <a:graphicFrameLocks noGrp="1"/>
          </p:cNvGraphicFramePr>
          <p:nvPr>
            <p:extLst>
              <p:ext uri="{D42A27DB-BD31-4B8C-83A1-F6EECF244321}">
                <p14:modId xmlns:p14="http://schemas.microsoft.com/office/powerpoint/2010/main" val="4166443253"/>
              </p:ext>
            </p:extLst>
          </p:nvPr>
        </p:nvGraphicFramePr>
        <p:xfrm>
          <a:off x="0" y="5532438"/>
          <a:ext cx="9144000" cy="914400"/>
        </p:xfrm>
        <a:graphic>
          <a:graphicData uri="http://schemas.openxmlformats.org/drawingml/2006/table">
            <a:tbl>
              <a:tblPr firstRow="1" bandRow="1">
                <a:tableStyleId>{5C22544A-7EE6-4342-B048-85BDC9FD1C3A}</a:tableStyleId>
              </a:tblPr>
              <a:tblGrid>
                <a:gridCol w="2083633">
                  <a:extLst>
                    <a:ext uri="{9D8B030D-6E8A-4147-A177-3AD203B41FA5}">
                      <a16:colId xmlns:a16="http://schemas.microsoft.com/office/drawing/2014/main" val="20000"/>
                    </a:ext>
                  </a:extLst>
                </a:gridCol>
                <a:gridCol w="554636">
                  <a:extLst>
                    <a:ext uri="{9D8B030D-6E8A-4147-A177-3AD203B41FA5}">
                      <a16:colId xmlns:a16="http://schemas.microsoft.com/office/drawing/2014/main" val="20001"/>
                    </a:ext>
                  </a:extLst>
                </a:gridCol>
                <a:gridCol w="5396459">
                  <a:extLst>
                    <a:ext uri="{9D8B030D-6E8A-4147-A177-3AD203B41FA5}">
                      <a16:colId xmlns:a16="http://schemas.microsoft.com/office/drawing/2014/main" val="20002"/>
                    </a:ext>
                  </a:extLst>
                </a:gridCol>
                <a:gridCol w="1109272">
                  <a:extLst>
                    <a:ext uri="{9D8B030D-6E8A-4147-A177-3AD203B41FA5}">
                      <a16:colId xmlns:a16="http://schemas.microsoft.com/office/drawing/2014/main" val="20003"/>
                    </a:ext>
                  </a:extLst>
                </a:gridCol>
              </a:tblGrid>
              <a:tr h="370840">
                <a:tc rowSpan="2">
                  <a:txBody>
                    <a:bodyPr/>
                    <a:lstStyle/>
                    <a:p>
                      <a:pPr algn="r"/>
                      <a:r>
                        <a:rPr lang="en-GB" sz="2400" b="0" dirty="0">
                          <a:solidFill>
                            <a:srgbClr val="FF0000"/>
                          </a:solidFill>
                        </a:rPr>
                        <a:t>Acceleration</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rowSpan="2">
                  <a:txBody>
                    <a:bodyPr/>
                    <a:lstStyle/>
                    <a:p>
                      <a:pPr algn="ctr"/>
                      <a:r>
                        <a:rPr lang="en-GB" sz="2400" b="0" dirty="0">
                          <a:solidFill>
                            <a:srgbClr val="FF0000"/>
                          </a:solidFill>
                        </a:rPr>
                        <a:t>=</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GB" sz="2400" b="0" dirty="0">
                          <a:solidFill>
                            <a:srgbClr val="FF0000"/>
                          </a:solidFill>
                        </a:rPr>
                        <a:t>final velocity (v) - initial velocity(u)</a:t>
                      </a:r>
                    </a:p>
                  </a:txBody>
                  <a:tcPr anchor="b">
                    <a:lnL w="12700" cmpd="sng">
                      <a:noFill/>
                    </a:lnL>
                    <a:lnR w="12700" cmpd="sng">
                      <a:noFill/>
                    </a:lnR>
                    <a:lnT w="12700" cmpd="sng">
                      <a:noFill/>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r>
                        <a:rPr lang="en-GB" sz="2400" b="0" dirty="0">
                          <a:solidFill>
                            <a:srgbClr val="FF0000"/>
                          </a:solidFill>
                        </a:rPr>
                        <a:t>(m/s</a:t>
                      </a:r>
                      <a:r>
                        <a:rPr lang="en-GB" sz="2400" b="0" baseline="30000" dirty="0">
                          <a:solidFill>
                            <a:srgbClr val="FF0000"/>
                          </a:solidFill>
                        </a:rPr>
                        <a:t>2</a:t>
                      </a:r>
                      <a:r>
                        <a:rPr lang="en-GB" sz="2400" b="0" dirty="0">
                          <a:solidFill>
                            <a:srgbClr val="FF0000"/>
                          </a:solidFill>
                        </a:rPr>
                        <a:t>)</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0"/>
                  </a:ext>
                </a:extLst>
              </a:tr>
              <a:tr h="370840">
                <a:tc vMerge="1">
                  <a:txBody>
                    <a:bodyPr/>
                    <a:lstStyle/>
                    <a:p>
                      <a:endParaRPr lang="en-GB" dirty="0"/>
                    </a:p>
                  </a:txBody>
                  <a:tcPr/>
                </a:tc>
                <a:tc vMerge="1">
                  <a:txBody>
                    <a:bodyPr/>
                    <a:lstStyle/>
                    <a:p>
                      <a:endParaRPr lang="en-GB" dirty="0"/>
                    </a:p>
                  </a:txBody>
                  <a:tcPr/>
                </a:tc>
                <a:tc>
                  <a:txBody>
                    <a:bodyPr/>
                    <a:lstStyle/>
                    <a:p>
                      <a:pPr algn="ctr"/>
                      <a:r>
                        <a:rPr lang="en-GB" sz="2400" b="0" dirty="0">
                          <a:solidFill>
                            <a:srgbClr val="FF0000"/>
                          </a:solidFill>
                        </a:rPr>
                        <a:t>Time</a:t>
                      </a:r>
                    </a:p>
                  </a:txBody>
                  <a:tcPr>
                    <a:lnL w="38100" cmpd="sng">
                      <a:noFill/>
                    </a:lnL>
                    <a:lnR w="12700" cmpd="sng">
                      <a:noFill/>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vMerge="1">
                  <a:txBody>
                    <a:bodyPr/>
                    <a:lstStyle/>
                    <a:p>
                      <a:endParaRPr lang="en-GB" sz="2400" b="1" dirty="0">
                        <a:solidFill>
                          <a:srgbClr val="FF000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6161"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 name="Rectangle 5"/>
          <p:cNvSpPr/>
          <p:nvPr/>
        </p:nvSpPr>
        <p:spPr>
          <a:xfrm>
            <a:off x="0" y="1473200"/>
            <a:ext cx="9144000" cy="1277273"/>
          </a:xfrm>
          <a:prstGeom prst="rect">
            <a:avLst/>
          </a:prstGeom>
        </p:spPr>
        <p:txBody>
          <a:bodyPr>
            <a:spAutoFit/>
          </a:bodyPr>
          <a:lstStyle/>
          <a:p>
            <a:pPr>
              <a:spcAft>
                <a:spcPts val="600"/>
              </a:spcAft>
              <a:defRPr/>
            </a:pPr>
            <a:r>
              <a:rPr lang="en-GB" sz="2400" dirty="0">
                <a:solidFill>
                  <a:srgbClr val="FF0000"/>
                </a:solidFill>
                <a:cs typeface="+mn-cs"/>
              </a:rPr>
              <a:t>Example 1</a:t>
            </a:r>
          </a:p>
          <a:p>
            <a:pPr>
              <a:defRPr/>
            </a:pPr>
            <a:r>
              <a:rPr lang="en-GB" sz="2400" dirty="0">
                <a:solidFill>
                  <a:schemeClr val="accent4"/>
                </a:solidFill>
                <a:cs typeface="+mn-cs"/>
              </a:rPr>
              <a:t>If a car accelerates from a velocity of 3m/s to 15m/s in four seconds, calculate its average acceleration.</a:t>
            </a:r>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ext uri="{D42A27DB-BD31-4B8C-83A1-F6EECF244321}">
                    <p14:modId xmlns:p14="http://schemas.microsoft.com/office/powerpoint/2010/main" val="1995950071"/>
                  </p:ext>
                </p:extLst>
              </p:nvPr>
            </p:nvGraphicFramePr>
            <p:xfrm>
              <a:off x="34925" y="2838142"/>
              <a:ext cx="9109075" cy="767286"/>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5175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600" b="0" i="0" u="none" dirty="0">
                              <a:solidFill>
                                <a:schemeClr val="tx1"/>
                              </a:solidFill>
                              <a:latin typeface="Cambria Math" pitchFamily="18" charset="0"/>
                              <a:ea typeface="Cambria Math" pitchFamily="18" charset="0"/>
                            </a:rPr>
                            <a:t>Average velocity</a:t>
                          </a:r>
                          <a:endParaRPr lang="en-GB" sz="2600" b="0" i="0" u="none" baseline="-25000" dirty="0">
                            <a:solidFill>
                              <a:schemeClr val="tx1"/>
                            </a:solidFill>
                            <a:latin typeface="Cambria Math" pitchFamily="18" charset="0"/>
                            <a:ea typeface="Cambria Math" pitchFamily="18" charset="0"/>
                          </a:endParaRP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i="0" u="none" dirty="0">
                              <a:solidFill>
                                <a:schemeClr val="tx1"/>
                              </a:solidFill>
                              <a:latin typeface="Cambria Math" pitchFamily="18" charset="0"/>
                              <a:ea typeface="Cambria Math" pitchFamily="18" charset="0"/>
                            </a:rPr>
                            <a:t>=</a:t>
                          </a: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14:m>
                            <m:oMathPara xmlns:m="http://schemas.openxmlformats.org/officeDocument/2006/math">
                              <m:oMathParaPr>
                                <m:jc m:val="left"/>
                              </m:oMathParaPr>
                              <m:oMath xmlns:m="http://schemas.openxmlformats.org/officeDocument/2006/math">
                                <m:f>
                                  <m:fPr>
                                    <m:ctrlPr>
                                      <a:rPr lang="en-GB" sz="2600" b="0" i="1" u="none" baseline="0" dirty="0" smtClean="0">
                                        <a:solidFill>
                                          <a:schemeClr val="tx1"/>
                                        </a:solidFill>
                                        <a:latin typeface="Cambria Math" panose="02040503050406030204" pitchFamily="18" charset="0"/>
                                        <a:ea typeface="Cambria Math" pitchFamily="18" charset="0"/>
                                      </a:rPr>
                                    </m:ctrlPr>
                                  </m:fPr>
                                  <m:num>
                                    <m:r>
                                      <m:rPr>
                                        <m:sty m:val="p"/>
                                      </m:rPr>
                                      <a:rPr lang="en-GB" sz="2600" b="0" i="0" u="none" baseline="0" dirty="0" smtClean="0">
                                        <a:solidFill>
                                          <a:schemeClr val="tx1"/>
                                        </a:solidFill>
                                        <a:latin typeface="Cambria Math" panose="02040503050406030204" pitchFamily="18" charset="0"/>
                                        <a:ea typeface="Cambria Math" pitchFamily="18" charset="0"/>
                                      </a:rPr>
                                      <m:t>v</m:t>
                                    </m:r>
                                    <m:r>
                                      <a:rPr lang="en-GB" sz="2600" b="0" i="0" u="none" baseline="0" dirty="0" smtClean="0">
                                        <a:solidFill>
                                          <a:schemeClr val="tx1"/>
                                        </a:solidFill>
                                        <a:latin typeface="Cambria Math" panose="02040503050406030204" pitchFamily="18" charset="0"/>
                                        <a:ea typeface="Cambria Math" pitchFamily="18" charset="0"/>
                                      </a:rPr>
                                      <m:t> −</m:t>
                                    </m:r>
                                    <m:r>
                                      <m:rPr>
                                        <m:sty m:val="p"/>
                                      </m:rPr>
                                      <a:rPr lang="en-GB" sz="2600" b="0" i="0" u="none" baseline="0" dirty="0" smtClean="0">
                                        <a:solidFill>
                                          <a:schemeClr val="tx1"/>
                                        </a:solidFill>
                                        <a:latin typeface="Cambria Math" panose="02040503050406030204" pitchFamily="18" charset="0"/>
                                        <a:ea typeface="Cambria Math" pitchFamily="18" charset="0"/>
                                      </a:rPr>
                                      <m:t>u</m:t>
                                    </m:r>
                                  </m:num>
                                  <m:den>
                                    <m:r>
                                      <m:rPr>
                                        <m:sty m:val="p"/>
                                      </m:rPr>
                                      <a:rPr lang="en-GB" sz="2600" b="0" i="0" u="none" baseline="0" dirty="0" smtClean="0">
                                        <a:solidFill>
                                          <a:schemeClr val="tx1"/>
                                        </a:solidFill>
                                        <a:latin typeface="Cambria Math" panose="02040503050406030204" pitchFamily="18" charset="0"/>
                                        <a:ea typeface="Cambria Math" pitchFamily="18" charset="0"/>
                                      </a:rPr>
                                      <m:t>t</m:t>
                                    </m:r>
                                  </m:den>
                                </m:f>
                                <m:r>
                                  <m:rPr>
                                    <m:sty m:val="p"/>
                                  </m:rPr>
                                  <a:rPr lang="en-GB" sz="2600" b="0" i="0" u="none" baseline="0" dirty="0" smtClean="0">
                                    <a:solidFill>
                                      <a:schemeClr val="tx1"/>
                                    </a:solidFill>
                                    <a:latin typeface="Cambria Math" panose="02040503050406030204" pitchFamily="18" charset="0"/>
                                    <a:ea typeface="Cambria Math" pitchFamily="18" charset="0"/>
                                  </a:rPr>
                                  <m:t>m</m:t>
                                </m:r>
                                <m:r>
                                  <a:rPr lang="en-GB" sz="2600" b="0" i="0" u="none" baseline="0" dirty="0" smtClean="0">
                                    <a:solidFill>
                                      <a:schemeClr val="tx1"/>
                                    </a:solidFill>
                                    <a:latin typeface="Cambria Math" panose="02040503050406030204" pitchFamily="18" charset="0"/>
                                    <a:ea typeface="Cambria Math" pitchFamily="18" charset="0"/>
                                  </a:rPr>
                                  <m:t>/</m:t>
                                </m:r>
                                <m:r>
                                  <m:rPr>
                                    <m:sty m:val="p"/>
                                  </m:rPr>
                                  <a:rPr lang="en-GB" sz="2600" b="0" i="0" u="none" baseline="0" dirty="0" smtClean="0">
                                    <a:solidFill>
                                      <a:schemeClr val="tx1"/>
                                    </a:solidFill>
                                    <a:latin typeface="Cambria Math" panose="02040503050406030204" pitchFamily="18" charset="0"/>
                                    <a:ea typeface="Cambria Math" pitchFamily="18" charset="0"/>
                                  </a:rPr>
                                  <m:t>s</m:t>
                                </m:r>
                              </m:oMath>
                            </m:oMathPara>
                          </a14:m>
                          <a:endParaRPr lang="en-GB" sz="2600" b="0" i="0" u="none" baseline="0" dirty="0">
                            <a:solidFill>
                              <a:schemeClr val="tx1"/>
                            </a:solidFill>
                            <a:latin typeface="Cambria Math" pitchFamily="18" charset="0"/>
                            <a:ea typeface="Cambria Math" pitchFamily="18" charset="0"/>
                          </a:endParaRP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1995950071"/>
                  </p:ext>
                </p:extLst>
              </p:nvPr>
            </p:nvGraphicFramePr>
            <p:xfrm>
              <a:off x="34925" y="2838142"/>
              <a:ext cx="9109075" cy="767286"/>
            </p:xfrm>
            <a:graphic>
              <a:graphicData uri="http://schemas.openxmlformats.org/drawingml/2006/table">
                <a:tbl>
                  <a:tblPr firstRow="1" bandRow="1">
                    <a:tableStyleId>{5C22544A-7EE6-4342-B048-85BDC9FD1C3A}</a:tableStyleId>
                  </a:tblPr>
                  <a:tblGrid>
                    <a:gridCol w="4356249">
                      <a:extLst>
                        <a:ext uri="{9D8B030D-6E8A-4147-A177-3AD203B41FA5}">
                          <a16:colId xmlns="" xmlns:a16="http://schemas.microsoft.com/office/drawing/2014/main" xmlns:a14="http://schemas.microsoft.com/office/drawing/2010/main" val="20000"/>
                        </a:ext>
                      </a:extLst>
                    </a:gridCol>
                    <a:gridCol w="504088">
                      <a:extLst>
                        <a:ext uri="{9D8B030D-6E8A-4147-A177-3AD203B41FA5}">
                          <a16:colId xmlns="" xmlns:a16="http://schemas.microsoft.com/office/drawing/2014/main" xmlns:a14="http://schemas.microsoft.com/office/drawing/2010/main" val="20001"/>
                        </a:ext>
                      </a:extLst>
                    </a:gridCol>
                    <a:gridCol w="4248738">
                      <a:extLst>
                        <a:ext uri="{9D8B030D-6E8A-4147-A177-3AD203B41FA5}">
                          <a16:colId xmlns="" xmlns:a16="http://schemas.microsoft.com/office/drawing/2014/main" xmlns:a14="http://schemas.microsoft.com/office/drawing/2010/main" val="20002"/>
                        </a:ext>
                      </a:extLst>
                    </a:gridCol>
                  </a:tblGrid>
                  <a:tr h="76728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600" b="0" i="0" u="none" dirty="0">
                              <a:solidFill>
                                <a:schemeClr val="tx1"/>
                              </a:solidFill>
                              <a:latin typeface="Cambria Math" pitchFamily="18" charset="0"/>
                              <a:ea typeface="Cambria Math" pitchFamily="18" charset="0"/>
                            </a:rPr>
                            <a:t>Average velocity</a:t>
                          </a:r>
                          <a:endParaRPr lang="en-GB" sz="2600" b="0" i="0" u="none" baseline="-25000" dirty="0">
                            <a:solidFill>
                              <a:schemeClr val="tx1"/>
                            </a:solidFill>
                            <a:latin typeface="Cambria Math" pitchFamily="18" charset="0"/>
                            <a:ea typeface="Cambria Math" pitchFamily="18" charset="0"/>
                          </a:endParaRP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i="0" u="none" dirty="0">
                              <a:solidFill>
                                <a:schemeClr val="tx1"/>
                              </a:solidFill>
                              <a:latin typeface="Cambria Math" pitchFamily="18" charset="0"/>
                              <a:ea typeface="Cambria Math" pitchFamily="18" charset="0"/>
                            </a:rPr>
                            <a:t>=</a:t>
                          </a: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blipFill rotWithShape="1">
                          <a:blip r:embed="rId2"/>
                          <a:stretch>
                            <a:fillRect l="-114491" t="-800" b="-2400"/>
                          </a:stretch>
                        </a:blipFill>
                      </a:tcPr>
                    </a:tc>
                    <a:extLst>
                      <a:ext uri="{0D108BD9-81ED-4DB2-BD59-A6C34878D82A}">
                        <a16:rowId xmlns="" xmlns:a16="http://schemas.microsoft.com/office/drawing/2014/main" xmlns:a14="http://schemas.microsoft.com/office/drawing/2010/main" val="10000"/>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21" name="Table 20"/>
              <p:cNvGraphicFramePr>
                <a:graphicFrameLocks noGrp="1"/>
              </p:cNvGraphicFramePr>
              <p:nvPr>
                <p:extLst>
                  <p:ext uri="{D42A27DB-BD31-4B8C-83A1-F6EECF244321}">
                    <p14:modId xmlns:p14="http://schemas.microsoft.com/office/powerpoint/2010/main" val="411007392"/>
                  </p:ext>
                </p:extLst>
              </p:nvPr>
            </p:nvGraphicFramePr>
            <p:xfrm>
              <a:off x="34925" y="3519292"/>
              <a:ext cx="9109076" cy="1036638"/>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9">
                      <a:extLst>
                        <a:ext uri="{9D8B030D-6E8A-4147-A177-3AD203B41FA5}">
                          <a16:colId xmlns:a16="http://schemas.microsoft.com/office/drawing/2014/main" val="20002"/>
                        </a:ext>
                      </a:extLst>
                    </a:gridCol>
                  </a:tblGrid>
                  <a:tr h="103663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600" b="0" u="none" baseline="0" dirty="0">
                              <a:solidFill>
                                <a:schemeClr val="tx1"/>
                              </a:solidFill>
                              <a:latin typeface="Cambria Math" pitchFamily="18" charset="0"/>
                              <a:ea typeface="Cambria Math" pitchFamily="18" charset="0"/>
                            </a:rPr>
                            <a:t>Average acceleration</a:t>
                          </a:r>
                        </a:p>
                      </a:txBody>
                      <a:tcPr marL="91446" marR="91446" marT="45734" marB="4573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46" marR="91446" marT="45734" marB="4573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14:m>
                            <m:oMathPara xmlns:m="http://schemas.openxmlformats.org/officeDocument/2006/math">
                              <m:oMathParaPr>
                                <m:jc m:val="left"/>
                              </m:oMathParaPr>
                              <m:oMath xmlns:m="http://schemas.openxmlformats.org/officeDocument/2006/math">
                                <m:f>
                                  <m:fPr>
                                    <m:ctrlPr>
                                      <a:rPr lang="en-GB" sz="2600" b="0" i="1" u="none" baseline="0" dirty="0" smtClean="0">
                                        <a:solidFill>
                                          <a:schemeClr val="tx1"/>
                                        </a:solidFill>
                                        <a:latin typeface="Cambria Math" panose="02040503050406030204" pitchFamily="18" charset="0"/>
                                        <a:ea typeface="Cambria Math" pitchFamily="18" charset="0"/>
                                      </a:rPr>
                                    </m:ctrlPr>
                                  </m:fPr>
                                  <m:num>
                                    <m:r>
                                      <a:rPr lang="en-GB" sz="2600" b="0" i="1" u="none" baseline="0" dirty="0" smtClean="0">
                                        <a:solidFill>
                                          <a:schemeClr val="tx1"/>
                                        </a:solidFill>
                                        <a:latin typeface="Cambria Math" panose="02040503050406030204" pitchFamily="18" charset="0"/>
                                        <a:ea typeface="Cambria Math" pitchFamily="18" charset="0"/>
                                      </a:rPr>
                                      <m:t>15 −3</m:t>
                                    </m:r>
                                  </m:num>
                                  <m:den>
                                    <m:r>
                                      <a:rPr lang="en-GB" sz="2600" b="0" i="1" u="none" baseline="0" dirty="0" smtClean="0">
                                        <a:solidFill>
                                          <a:schemeClr val="tx1"/>
                                        </a:solidFill>
                                        <a:latin typeface="Cambria Math" panose="02040503050406030204" pitchFamily="18" charset="0"/>
                                        <a:ea typeface="Cambria Math" pitchFamily="18" charset="0"/>
                                      </a:rPr>
                                      <m:t>4</m:t>
                                    </m:r>
                                  </m:den>
                                </m:f>
                              </m:oMath>
                            </m:oMathPara>
                          </a14:m>
                          <a:endParaRPr lang="en-GB" sz="2600" b="0" u="none" baseline="0" dirty="0">
                            <a:solidFill>
                              <a:schemeClr val="tx1"/>
                            </a:solidFill>
                            <a:latin typeface="Cambria Math" pitchFamily="18" charset="0"/>
                            <a:ea typeface="Cambria Math" pitchFamily="18" charset="0"/>
                          </a:endParaRPr>
                        </a:p>
                      </a:txBody>
                      <a:tcPr marL="91446" marR="91446" marT="45734" marB="4573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mc:Choice>
        <mc:Fallback xmlns="">
          <p:graphicFrame>
            <p:nvGraphicFramePr>
              <p:cNvPr id="21" name="Table 20"/>
              <p:cNvGraphicFramePr>
                <a:graphicFrameLocks noGrp="1"/>
              </p:cNvGraphicFramePr>
              <p:nvPr>
                <p:extLst>
                  <p:ext uri="{D42A27DB-BD31-4B8C-83A1-F6EECF244321}">
                    <p14:modId xmlns:p14="http://schemas.microsoft.com/office/powerpoint/2010/main" val="411007392"/>
                  </p:ext>
                </p:extLst>
              </p:nvPr>
            </p:nvGraphicFramePr>
            <p:xfrm>
              <a:off x="34925" y="3519292"/>
              <a:ext cx="9109076" cy="1036638"/>
            </p:xfrm>
            <a:graphic>
              <a:graphicData uri="http://schemas.openxmlformats.org/drawingml/2006/table">
                <a:tbl>
                  <a:tblPr firstRow="1" bandRow="1">
                    <a:tableStyleId>{5C22544A-7EE6-4342-B048-85BDC9FD1C3A}</a:tableStyleId>
                  </a:tblPr>
                  <a:tblGrid>
                    <a:gridCol w="4356249">
                      <a:extLst>
                        <a:ext uri="{9D8B030D-6E8A-4147-A177-3AD203B41FA5}">
                          <a16:colId xmlns="" xmlns:a16="http://schemas.microsoft.com/office/drawing/2014/main" xmlns:a14="http://schemas.microsoft.com/office/drawing/2010/main" val="20000"/>
                        </a:ext>
                      </a:extLst>
                    </a:gridCol>
                    <a:gridCol w="504088">
                      <a:extLst>
                        <a:ext uri="{9D8B030D-6E8A-4147-A177-3AD203B41FA5}">
                          <a16:colId xmlns="" xmlns:a16="http://schemas.microsoft.com/office/drawing/2014/main" xmlns:a14="http://schemas.microsoft.com/office/drawing/2010/main" val="20001"/>
                        </a:ext>
                      </a:extLst>
                    </a:gridCol>
                    <a:gridCol w="4248739">
                      <a:extLst>
                        <a:ext uri="{9D8B030D-6E8A-4147-A177-3AD203B41FA5}">
                          <a16:colId xmlns="" xmlns:a16="http://schemas.microsoft.com/office/drawing/2014/main" xmlns:a14="http://schemas.microsoft.com/office/drawing/2010/main" val="20002"/>
                        </a:ext>
                      </a:extLst>
                    </a:gridCol>
                  </a:tblGrid>
                  <a:tr h="103663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600" b="0" u="none" baseline="0" dirty="0">
                              <a:solidFill>
                                <a:schemeClr val="tx1"/>
                              </a:solidFill>
                              <a:latin typeface="Cambria Math" pitchFamily="18" charset="0"/>
                              <a:ea typeface="Cambria Math" pitchFamily="18" charset="0"/>
                            </a:rPr>
                            <a:t>Average acceleration</a:t>
                          </a:r>
                        </a:p>
                      </a:txBody>
                      <a:tcPr marL="91446" marR="91446" marT="45734" marB="4573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46" marR="91446" marT="45734" marB="4573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marL="91446" marR="91446" marT="45734" marB="4573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l="-114491" b="-588"/>
                          </a:stretch>
                        </a:blipFill>
                      </a:tcPr>
                    </a:tc>
                    <a:extLst>
                      <a:ext uri="{0D108BD9-81ED-4DB2-BD59-A6C34878D82A}">
                        <a16:rowId xmlns="" xmlns:a16="http://schemas.microsoft.com/office/drawing/2014/main" xmlns:a14="http://schemas.microsoft.com/office/drawing/2010/main" val="10000"/>
                      </a:ext>
                    </a:extLst>
                  </a:tr>
                </a:tbl>
              </a:graphicData>
            </a:graphic>
          </p:graphicFrame>
        </mc:Fallback>
      </mc:AlternateContent>
      <p:graphicFrame>
        <p:nvGraphicFramePr>
          <p:cNvPr id="25" name="Table 24"/>
          <p:cNvGraphicFramePr>
            <a:graphicFrameLocks noGrp="1"/>
          </p:cNvGraphicFramePr>
          <p:nvPr>
            <p:extLst>
              <p:ext uri="{D42A27DB-BD31-4B8C-83A1-F6EECF244321}">
                <p14:modId xmlns:p14="http://schemas.microsoft.com/office/powerpoint/2010/main" val="2995814152"/>
              </p:ext>
            </p:extLst>
          </p:nvPr>
        </p:nvGraphicFramePr>
        <p:xfrm>
          <a:off x="34925" y="5316538"/>
          <a:ext cx="9109075" cy="518048"/>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4248738">
                  <a:extLst>
                    <a:ext uri="{9D8B030D-6E8A-4147-A177-3AD203B41FA5}">
                      <a16:colId xmlns:a16="http://schemas.microsoft.com/office/drawing/2014/main" val="20002"/>
                    </a:ext>
                  </a:extLst>
                </a:gridCol>
              </a:tblGrid>
              <a:tr h="5175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800" b="0" u="none" baseline="0" dirty="0">
                        <a:solidFill>
                          <a:srgbClr val="FF0000"/>
                        </a:solidFill>
                        <a:latin typeface="Cambria Math" pitchFamily="18" charset="0"/>
                        <a:ea typeface="Cambria Math" pitchFamily="18" charset="0"/>
                      </a:endParaRP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b="0" u="none" dirty="0">
                          <a:solidFill>
                            <a:schemeClr val="tx1"/>
                          </a:solidFill>
                          <a:latin typeface="Cambria Math" pitchFamily="18" charset="0"/>
                          <a:ea typeface="Cambria Math" pitchFamily="18" charset="0"/>
                        </a:rPr>
                        <a:t>=</a:t>
                      </a: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800" b="0" u="none" baseline="0" dirty="0">
                          <a:solidFill>
                            <a:srgbClr val="FF0000"/>
                          </a:solidFill>
                          <a:latin typeface="Cambria Math" pitchFamily="18" charset="0"/>
                          <a:ea typeface="Cambria Math" pitchFamily="18" charset="0"/>
                        </a:rPr>
                        <a:t>3m/s</a:t>
                      </a:r>
                      <a:r>
                        <a:rPr lang="en-GB" sz="2800" b="0" u="none" baseline="30000" dirty="0">
                          <a:solidFill>
                            <a:srgbClr val="FF0000"/>
                          </a:solidFill>
                          <a:latin typeface="Cambria Math" pitchFamily="18" charset="0"/>
                          <a:ea typeface="Cambria Math" pitchFamily="18" charset="0"/>
                        </a:rPr>
                        <a:t>2</a:t>
                      </a: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836976322"/>
              </p:ext>
            </p:extLst>
          </p:nvPr>
        </p:nvGraphicFramePr>
        <p:xfrm>
          <a:off x="34925" y="4417915"/>
          <a:ext cx="9109075" cy="1036638"/>
        </p:xfrm>
        <a:graphic>
          <a:graphicData uri="http://schemas.openxmlformats.org/drawingml/2006/table">
            <a:tbl>
              <a:tblPr firstRow="1" bandRow="1">
                <a:tableStyleId>{5C22544A-7EE6-4342-B048-85BDC9FD1C3A}</a:tableStyleId>
              </a:tblPr>
              <a:tblGrid>
                <a:gridCol w="4356249">
                  <a:extLst>
                    <a:ext uri="{9D8B030D-6E8A-4147-A177-3AD203B41FA5}">
                      <a16:colId xmlns:a16="http://schemas.microsoft.com/office/drawing/2014/main" val="20000"/>
                    </a:ext>
                  </a:extLst>
                </a:gridCol>
                <a:gridCol w="504088">
                  <a:extLst>
                    <a:ext uri="{9D8B030D-6E8A-4147-A177-3AD203B41FA5}">
                      <a16:colId xmlns:a16="http://schemas.microsoft.com/office/drawing/2014/main" val="20001"/>
                    </a:ext>
                  </a:extLst>
                </a:gridCol>
                <a:gridCol w="659152">
                  <a:extLst>
                    <a:ext uri="{9D8B030D-6E8A-4147-A177-3AD203B41FA5}">
                      <a16:colId xmlns:a16="http://schemas.microsoft.com/office/drawing/2014/main" val="20002"/>
                    </a:ext>
                  </a:extLst>
                </a:gridCol>
                <a:gridCol w="3589586">
                  <a:extLst>
                    <a:ext uri="{9D8B030D-6E8A-4147-A177-3AD203B41FA5}">
                      <a16:colId xmlns:a16="http://schemas.microsoft.com/office/drawing/2014/main" val="20003"/>
                    </a:ext>
                  </a:extLst>
                </a:gridCol>
              </a:tblGrid>
              <a:tr h="518319">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800" b="0" u="none" baseline="0" dirty="0">
                          <a:solidFill>
                            <a:schemeClr val="tx1"/>
                          </a:solidFill>
                          <a:latin typeface="Cambria Math" pitchFamily="18" charset="0"/>
                          <a:ea typeface="Cambria Math" pitchFamily="18" charset="0"/>
                        </a:rPr>
                        <a:t>Average </a:t>
                      </a:r>
                      <a:r>
                        <a:rPr lang="en-GB" sz="2600" b="0" u="none" baseline="0" dirty="0">
                          <a:solidFill>
                            <a:schemeClr val="tx1"/>
                          </a:solidFill>
                          <a:latin typeface="Cambria Math" pitchFamily="18" charset="0"/>
                          <a:ea typeface="Cambria Math" pitchFamily="18" charset="0"/>
                        </a:rPr>
                        <a:t>acceleration</a:t>
                      </a:r>
                    </a:p>
                  </a:txBody>
                  <a:tcPr marL="91446" marR="91446" marT="45734" marB="4573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800" b="0" u="none" dirty="0">
                          <a:solidFill>
                            <a:schemeClr val="tx1"/>
                          </a:solidFill>
                          <a:latin typeface="Cambria Math" pitchFamily="18" charset="0"/>
                          <a:ea typeface="Cambria Math" pitchFamily="18" charset="0"/>
                        </a:rPr>
                        <a:t>=</a:t>
                      </a:r>
                    </a:p>
                  </a:txBody>
                  <a:tcPr marL="91446" marR="91446" marT="45734" marB="4573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b="0" u="none" baseline="0" dirty="0">
                          <a:solidFill>
                            <a:schemeClr val="tx1"/>
                          </a:solidFill>
                          <a:latin typeface="Cambria Math" pitchFamily="18" charset="0"/>
                          <a:ea typeface="Cambria Math" pitchFamily="18" charset="0"/>
                        </a:rPr>
                        <a:t>12</a:t>
                      </a:r>
                    </a:p>
                  </a:txBody>
                  <a:tcPr marL="91446" marR="91446" marT="45734" marB="4573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GB" sz="2800" b="0" u="none" baseline="0" dirty="0">
                        <a:solidFill>
                          <a:schemeClr val="tx1"/>
                        </a:solidFill>
                        <a:latin typeface="Cambria Math" pitchFamily="18" charset="0"/>
                        <a:ea typeface="Cambria Math" pitchFamily="18" charset="0"/>
                      </a:endParaRPr>
                    </a:p>
                  </a:txBody>
                  <a:tcPr marL="91446" marR="91446" marT="45734" marB="4573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8319">
                <a:tc vMerge="1">
                  <a:txBody>
                    <a:bodyPr/>
                    <a:lstStyle/>
                    <a:p>
                      <a:endParaRPr lang="en-GB"/>
                    </a:p>
                  </a:txBody>
                  <a:tcPr/>
                </a:tc>
                <a:tc vMerge="1">
                  <a:txBody>
                    <a:bodyPr/>
                    <a:lstStyle/>
                    <a:p>
                      <a:endParaRPr lang="en-GB"/>
                    </a:p>
                  </a:txBody>
                  <a:tcPr/>
                </a:tc>
                <a:tc>
                  <a:txBody>
                    <a:bodyPr/>
                    <a:lstStyle/>
                    <a:p>
                      <a:pPr algn="ctr"/>
                      <a:r>
                        <a:rPr lang="en-GB" sz="2800" b="0" u="none" baseline="0" dirty="0">
                          <a:solidFill>
                            <a:schemeClr val="tx1"/>
                          </a:solidFill>
                          <a:latin typeface="Cambria Math" pitchFamily="18" charset="0"/>
                          <a:ea typeface="Cambria Math" pitchFamily="18" charset="0"/>
                        </a:rPr>
                        <a:t>4</a:t>
                      </a:r>
                    </a:p>
                  </a:txBody>
                  <a:tcPr marL="91446" marR="91446" marT="45734" marB="457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GB" sz="2800" b="0" u="none" baseline="0" dirty="0">
                        <a:solidFill>
                          <a:schemeClr val="tx1"/>
                        </a:solidFill>
                        <a:latin typeface="Cambria Math" pitchFamily="18" charset="0"/>
                        <a:ea typeface="Cambria Math" pitchFamily="18" charset="0"/>
                      </a:endParaRPr>
                    </a:p>
                  </a:txBody>
                  <a:tcPr marL="91446" marR="91446" marT="45734" marB="457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27" name="Rectangle 26"/>
          <p:cNvSpPr/>
          <p:nvPr/>
        </p:nvSpPr>
        <p:spPr>
          <a:xfrm>
            <a:off x="-1" y="6022975"/>
            <a:ext cx="9144000" cy="830997"/>
          </a:xfrm>
          <a:prstGeom prst="rect">
            <a:avLst/>
          </a:prstGeom>
        </p:spPr>
        <p:txBody>
          <a:bodyPr>
            <a:spAutoFit/>
          </a:bodyPr>
          <a:lstStyle/>
          <a:p>
            <a:pPr algn="ctr">
              <a:defRPr/>
            </a:pPr>
            <a:r>
              <a:rPr lang="en-GB" sz="2400" dirty="0">
                <a:solidFill>
                  <a:schemeClr val="accent4"/>
                </a:solidFill>
                <a:cs typeface="+mn-cs"/>
              </a:rPr>
              <a:t>Thus, the average acceleration is three metres per second, </a:t>
            </a:r>
            <a:br>
              <a:rPr lang="en-GB" sz="2400" dirty="0">
                <a:solidFill>
                  <a:schemeClr val="accent4"/>
                </a:solidFill>
                <a:cs typeface="+mn-cs"/>
              </a:rPr>
            </a:br>
            <a:r>
              <a:rPr lang="en-GB" sz="2400" dirty="0">
                <a:solidFill>
                  <a:schemeClr val="accent4"/>
                </a:solidFill>
                <a:cs typeface="+mn-cs"/>
              </a:rPr>
              <a:t>every second.</a:t>
            </a:r>
          </a:p>
        </p:txBody>
      </p:sp>
      <p:sp>
        <p:nvSpPr>
          <p:cNvPr id="7201" name="TextBox 10"/>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7202"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 name="TextBox 6"/>
          <p:cNvSpPr txBox="1"/>
          <p:nvPr/>
        </p:nvSpPr>
        <p:spPr>
          <a:xfrm>
            <a:off x="0" y="1706563"/>
            <a:ext cx="8897938" cy="3954929"/>
          </a:xfrm>
          <a:prstGeom prst="rect">
            <a:avLst/>
          </a:prstGeom>
          <a:noFill/>
        </p:spPr>
        <p:txBody>
          <a:bodyPr>
            <a:spAutoFit/>
          </a:bodyPr>
          <a:lstStyle/>
          <a:p>
            <a:pPr>
              <a:spcAft>
                <a:spcPts val="600"/>
              </a:spcAft>
              <a:defRPr/>
            </a:pPr>
            <a:r>
              <a:rPr lang="en-GB" sz="2400" b="1" dirty="0">
                <a:solidFill>
                  <a:schemeClr val="accent4"/>
                </a:solidFill>
                <a:cs typeface="+mn-cs"/>
              </a:rPr>
              <a:t>Force</a:t>
            </a:r>
            <a:endParaRPr lang="en-GB" sz="2400" dirty="0">
              <a:solidFill>
                <a:schemeClr val="accent4"/>
              </a:solidFill>
              <a:cs typeface="+mn-cs"/>
            </a:endParaRPr>
          </a:p>
          <a:p>
            <a:pPr marL="531813" indent="-531813">
              <a:spcAft>
                <a:spcPts val="1200"/>
              </a:spcAft>
              <a:buFont typeface="Arial" pitchFamily="34" charset="0"/>
              <a:buChar char="•"/>
              <a:defRPr/>
            </a:pPr>
            <a:r>
              <a:rPr lang="en-GB" sz="2400" dirty="0">
                <a:solidFill>
                  <a:schemeClr val="accent4"/>
                </a:solidFill>
                <a:cs typeface="+mn-cs"/>
              </a:rPr>
              <a:t>The SI unit of force is the </a:t>
            </a:r>
            <a:r>
              <a:rPr lang="en-GB" sz="2400" dirty="0">
                <a:solidFill>
                  <a:srgbClr val="FF0000"/>
                </a:solidFill>
                <a:cs typeface="+mn-cs"/>
              </a:rPr>
              <a:t>Newton (N)</a:t>
            </a:r>
            <a:r>
              <a:rPr lang="en-GB" sz="2400" dirty="0">
                <a:solidFill>
                  <a:schemeClr val="accent4"/>
                </a:solidFill>
                <a:cs typeface="+mn-cs"/>
              </a:rPr>
              <a:t>.</a:t>
            </a:r>
          </a:p>
          <a:p>
            <a:pPr marL="531813" indent="-531813">
              <a:spcAft>
                <a:spcPts val="1200"/>
              </a:spcAft>
              <a:buFont typeface="Arial" pitchFamily="34" charset="0"/>
              <a:buChar char="•"/>
              <a:defRPr/>
            </a:pPr>
            <a:r>
              <a:rPr lang="en-GB" sz="2400" dirty="0">
                <a:solidFill>
                  <a:schemeClr val="accent4"/>
                </a:solidFill>
                <a:cs typeface="+mn-cs"/>
              </a:rPr>
              <a:t>A mass of 1kg experiences a force of 9.81 </a:t>
            </a:r>
            <a:r>
              <a:rPr lang="en-GB" sz="2400" dirty="0" err="1">
                <a:solidFill>
                  <a:schemeClr val="accent4"/>
                </a:solidFill>
                <a:cs typeface="+mn-cs"/>
              </a:rPr>
              <a:t>Newtons</a:t>
            </a:r>
            <a:r>
              <a:rPr lang="en-GB" sz="2400" dirty="0">
                <a:solidFill>
                  <a:schemeClr val="accent4"/>
                </a:solidFill>
                <a:cs typeface="+mn-cs"/>
              </a:rPr>
              <a:t> as a result of gravity. In other words, it would require a force of </a:t>
            </a:r>
            <a:r>
              <a:rPr lang="en-GB" sz="2400" dirty="0">
                <a:solidFill>
                  <a:srgbClr val="FF0000"/>
                </a:solidFill>
                <a:cs typeface="+mn-cs"/>
              </a:rPr>
              <a:t>9.81 Newtons </a:t>
            </a:r>
            <a:r>
              <a:rPr lang="en-GB" sz="2400" dirty="0">
                <a:solidFill>
                  <a:schemeClr val="accent4"/>
                </a:solidFill>
                <a:cs typeface="+mn-cs"/>
              </a:rPr>
              <a:t>to raise a mass of 1kg against the pull of gravity (on Earth).</a:t>
            </a:r>
          </a:p>
          <a:p>
            <a:pPr marL="531813" indent="-531813">
              <a:spcAft>
                <a:spcPts val="1200"/>
              </a:spcAft>
              <a:buFont typeface="Arial" pitchFamily="34" charset="0"/>
              <a:buChar char="•"/>
              <a:defRPr/>
            </a:pPr>
            <a:r>
              <a:rPr lang="en-GB" sz="2400" dirty="0"/>
              <a:t>To calculate the force on a body due to gravity (on Earth) multiply its mass by 9.81.</a:t>
            </a:r>
          </a:p>
          <a:p>
            <a:pPr marL="531813" indent="-531813">
              <a:spcAft>
                <a:spcPts val="1200"/>
              </a:spcAft>
              <a:buFont typeface="Arial" pitchFamily="34" charset="0"/>
              <a:buChar char="•"/>
              <a:defRPr/>
            </a:pPr>
            <a:endParaRPr lang="en-GB" sz="2400" dirty="0">
              <a:solidFill>
                <a:schemeClr val="accent4"/>
              </a:solidFill>
              <a:cs typeface="+mn-cs"/>
            </a:endParaRPr>
          </a:p>
        </p:txBody>
      </p:sp>
      <p:sp>
        <p:nvSpPr>
          <p:cNvPr id="81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19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19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19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20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201" name="TextBox 9"/>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8202"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 name="Rectangle 5"/>
          <p:cNvSpPr/>
          <p:nvPr/>
        </p:nvSpPr>
        <p:spPr>
          <a:xfrm>
            <a:off x="4763" y="1555750"/>
            <a:ext cx="9144000" cy="1277273"/>
          </a:xfrm>
          <a:prstGeom prst="rect">
            <a:avLst/>
          </a:prstGeom>
        </p:spPr>
        <p:txBody>
          <a:bodyPr>
            <a:spAutoFit/>
          </a:bodyPr>
          <a:lstStyle/>
          <a:p>
            <a:pPr>
              <a:spcAft>
                <a:spcPts val="600"/>
              </a:spcAft>
              <a:defRPr/>
            </a:pPr>
            <a:r>
              <a:rPr lang="en-GB" sz="2400" dirty="0">
                <a:solidFill>
                  <a:srgbClr val="FF0000"/>
                </a:solidFill>
                <a:cs typeface="+mn-cs"/>
              </a:rPr>
              <a:t>Example 2</a:t>
            </a:r>
          </a:p>
          <a:p>
            <a:pPr>
              <a:defRPr/>
            </a:pPr>
            <a:r>
              <a:rPr lang="en-GB" sz="2400" dirty="0">
                <a:solidFill>
                  <a:schemeClr val="accent4"/>
                </a:solidFill>
                <a:cs typeface="+mn-cs"/>
              </a:rPr>
              <a:t>A bundle of conduit has a mass of 800kg. What force will be required to lift it?</a:t>
            </a:r>
          </a:p>
        </p:txBody>
      </p:sp>
      <p:graphicFrame>
        <p:nvGraphicFramePr>
          <p:cNvPr id="10" name="Table 9"/>
          <p:cNvGraphicFramePr>
            <a:graphicFrameLocks noGrp="1"/>
          </p:cNvGraphicFramePr>
          <p:nvPr>
            <p:extLst>
              <p:ext uri="{D42A27DB-BD31-4B8C-83A1-F6EECF244321}">
                <p14:modId xmlns:p14="http://schemas.microsoft.com/office/powerpoint/2010/main" val="3485329134"/>
              </p:ext>
            </p:extLst>
          </p:nvPr>
        </p:nvGraphicFramePr>
        <p:xfrm>
          <a:off x="-101600" y="3009900"/>
          <a:ext cx="9109075" cy="519113"/>
        </p:xfrm>
        <a:graphic>
          <a:graphicData uri="http://schemas.openxmlformats.org/drawingml/2006/table">
            <a:tbl>
              <a:tblPr firstRow="1" bandRow="1">
                <a:tableStyleId>{5C22544A-7EE6-4342-B048-85BDC9FD1C3A}</a:tableStyleId>
              </a:tblPr>
              <a:tblGrid>
                <a:gridCol w="2859790">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gridCol w="5439816">
                  <a:extLst>
                    <a:ext uri="{9D8B030D-6E8A-4147-A177-3AD203B41FA5}">
                      <a16:colId xmlns:a16="http://schemas.microsoft.com/office/drawing/2014/main" val="20002"/>
                    </a:ext>
                  </a:extLst>
                </a:gridCol>
              </a:tblGrid>
              <a:tr h="519113">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600" b="0" u="none" dirty="0">
                          <a:solidFill>
                            <a:schemeClr val="tx1"/>
                          </a:solidFill>
                          <a:latin typeface="Cambria Math" pitchFamily="18" charset="0"/>
                          <a:ea typeface="Cambria Math" pitchFamily="18" charset="0"/>
                        </a:rPr>
                        <a:t>Force required</a:t>
                      </a:r>
                      <a:endParaRPr lang="en-GB" sz="2600" b="0" u="none" baseline="-25000" dirty="0">
                        <a:solidFill>
                          <a:schemeClr val="tx1"/>
                        </a:solidFill>
                        <a:latin typeface="Cambria Math" pitchFamily="18" charset="0"/>
                        <a:ea typeface="Cambria Math" pitchFamily="18" charset="0"/>
                      </a:endParaRPr>
                    </a:p>
                  </a:txBody>
                  <a:tcPr marL="91446" marR="91446" marT="45804" marB="4580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46" marR="91446" marT="45804" marB="4580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600" b="0" u="none" baseline="0" dirty="0">
                          <a:solidFill>
                            <a:schemeClr val="tx1"/>
                          </a:solidFill>
                          <a:latin typeface="Cambria Math" pitchFamily="18" charset="0"/>
                          <a:ea typeface="Cambria Math" pitchFamily="18" charset="0"/>
                        </a:rPr>
                        <a:t>Mass × Acceleration due to gravity</a:t>
                      </a:r>
                    </a:p>
                  </a:txBody>
                  <a:tcPr marL="91446" marR="91446" marT="45804" marB="4580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694225092"/>
              </p:ext>
            </p:extLst>
          </p:nvPr>
        </p:nvGraphicFramePr>
        <p:xfrm>
          <a:off x="-25400" y="3668713"/>
          <a:ext cx="9109075" cy="517525"/>
        </p:xfrm>
        <a:graphic>
          <a:graphicData uri="http://schemas.openxmlformats.org/drawingml/2006/table">
            <a:tbl>
              <a:tblPr firstRow="1" bandRow="1">
                <a:tableStyleId>{5C22544A-7EE6-4342-B048-85BDC9FD1C3A}</a:tableStyleId>
              </a:tblPr>
              <a:tblGrid>
                <a:gridCol w="2724879">
                  <a:extLst>
                    <a:ext uri="{9D8B030D-6E8A-4147-A177-3AD203B41FA5}">
                      <a16:colId xmlns:a16="http://schemas.microsoft.com/office/drawing/2014/main" val="20000"/>
                    </a:ext>
                  </a:extLst>
                </a:gridCol>
                <a:gridCol w="929390">
                  <a:extLst>
                    <a:ext uri="{9D8B030D-6E8A-4147-A177-3AD203B41FA5}">
                      <a16:colId xmlns:a16="http://schemas.microsoft.com/office/drawing/2014/main" val="20001"/>
                    </a:ext>
                  </a:extLst>
                </a:gridCol>
                <a:gridCol w="5454806">
                  <a:extLst>
                    <a:ext uri="{9D8B030D-6E8A-4147-A177-3AD203B41FA5}">
                      <a16:colId xmlns:a16="http://schemas.microsoft.com/office/drawing/2014/main" val="20002"/>
                    </a:ext>
                  </a:extLst>
                </a:gridCol>
              </a:tblGrid>
              <a:tr h="5175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600" b="0" u="none" baseline="-25000" dirty="0">
                        <a:solidFill>
                          <a:schemeClr val="tx1"/>
                        </a:solidFill>
                        <a:latin typeface="Cambria Math" pitchFamily="18" charset="0"/>
                        <a:ea typeface="Cambria Math" pitchFamily="18" charset="0"/>
                      </a:endParaRP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600" b="0" u="none" baseline="0" dirty="0">
                          <a:solidFill>
                            <a:schemeClr val="tx1"/>
                          </a:solidFill>
                          <a:latin typeface="Cambria Math" pitchFamily="18" charset="0"/>
                          <a:ea typeface="Cambria Math" pitchFamily="18" charset="0"/>
                        </a:rPr>
                        <a:t>800 × 9.81</a:t>
                      </a: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887743030"/>
              </p:ext>
            </p:extLst>
          </p:nvPr>
        </p:nvGraphicFramePr>
        <p:xfrm>
          <a:off x="12700" y="4392613"/>
          <a:ext cx="9109075" cy="517525"/>
        </p:xfrm>
        <a:graphic>
          <a:graphicData uri="http://schemas.openxmlformats.org/drawingml/2006/table">
            <a:tbl>
              <a:tblPr firstRow="1" bandRow="1">
                <a:tableStyleId>{5C22544A-7EE6-4342-B048-85BDC9FD1C3A}</a:tableStyleId>
              </a:tblPr>
              <a:tblGrid>
                <a:gridCol w="2694898">
                  <a:extLst>
                    <a:ext uri="{9D8B030D-6E8A-4147-A177-3AD203B41FA5}">
                      <a16:colId xmlns:a16="http://schemas.microsoft.com/office/drawing/2014/main" val="20000"/>
                    </a:ext>
                  </a:extLst>
                </a:gridCol>
                <a:gridCol w="899410">
                  <a:extLst>
                    <a:ext uri="{9D8B030D-6E8A-4147-A177-3AD203B41FA5}">
                      <a16:colId xmlns:a16="http://schemas.microsoft.com/office/drawing/2014/main" val="20001"/>
                    </a:ext>
                  </a:extLst>
                </a:gridCol>
                <a:gridCol w="5514767">
                  <a:extLst>
                    <a:ext uri="{9D8B030D-6E8A-4147-A177-3AD203B41FA5}">
                      <a16:colId xmlns:a16="http://schemas.microsoft.com/office/drawing/2014/main" val="20002"/>
                    </a:ext>
                  </a:extLst>
                </a:gridCol>
              </a:tblGrid>
              <a:tr h="5175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600" b="0" u="none" baseline="0" dirty="0">
                        <a:solidFill>
                          <a:srgbClr val="FF0000"/>
                        </a:solidFill>
                        <a:latin typeface="Cambria Math" pitchFamily="18" charset="0"/>
                        <a:ea typeface="Cambria Math" pitchFamily="18" charset="0"/>
                      </a:endParaRP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600" b="0" u="none" baseline="0" dirty="0">
                          <a:solidFill>
                            <a:srgbClr val="FF0000"/>
                          </a:solidFill>
                          <a:latin typeface="Cambria Math" pitchFamily="18" charset="0"/>
                          <a:ea typeface="Cambria Math" pitchFamily="18" charset="0"/>
                        </a:rPr>
                        <a:t>7,848 </a:t>
                      </a:r>
                      <a:r>
                        <a:rPr lang="en-GB" sz="2600" b="0" u="none" baseline="0" dirty="0" err="1">
                          <a:solidFill>
                            <a:srgbClr val="FF0000"/>
                          </a:solidFill>
                          <a:latin typeface="Cambria Math" pitchFamily="18" charset="0"/>
                          <a:ea typeface="Cambria Math" pitchFamily="18" charset="0"/>
                        </a:rPr>
                        <a:t>Newtons</a:t>
                      </a:r>
                      <a:endParaRPr lang="en-GB" sz="2600" b="0" u="none" baseline="30000" dirty="0">
                        <a:solidFill>
                          <a:srgbClr val="FF0000"/>
                        </a:solidFill>
                        <a:latin typeface="Cambria Math" pitchFamily="18" charset="0"/>
                        <a:ea typeface="Cambria Math" pitchFamily="18" charset="0"/>
                      </a:endParaRPr>
                    </a:p>
                  </a:txBody>
                  <a:tcPr marL="91446" marR="91446"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9232" name="TextBox 7"/>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9233"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 name="TextBox 6"/>
          <p:cNvSpPr txBox="1"/>
          <p:nvPr/>
        </p:nvSpPr>
        <p:spPr>
          <a:xfrm>
            <a:off x="0" y="1992313"/>
            <a:ext cx="9144000" cy="461665"/>
          </a:xfrm>
          <a:prstGeom prst="rect">
            <a:avLst/>
          </a:prstGeom>
          <a:noFill/>
        </p:spPr>
        <p:txBody>
          <a:bodyPr>
            <a:spAutoFit/>
          </a:bodyPr>
          <a:lstStyle/>
          <a:p>
            <a:pPr>
              <a:defRPr/>
            </a:pPr>
            <a:r>
              <a:rPr lang="en-GB" sz="2400" b="1" dirty="0">
                <a:cs typeface="+mn-cs"/>
              </a:rPr>
              <a:t>Work done</a:t>
            </a:r>
          </a:p>
        </p:txBody>
      </p:sp>
      <p:sp>
        <p:nvSpPr>
          <p:cNvPr id="1024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4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4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47"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4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5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5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5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55" name="TextBox 15"/>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0256"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Rectangle 1">
            <a:extLst>
              <a:ext uri="{FF2B5EF4-FFF2-40B4-BE49-F238E27FC236}">
                <a16:creationId xmlns:a16="http://schemas.microsoft.com/office/drawing/2014/main" id="{09DB93D6-DE2A-4097-9AE3-3ED5353129D7}"/>
              </a:ext>
            </a:extLst>
          </p:cNvPr>
          <p:cNvSpPr/>
          <p:nvPr/>
        </p:nvSpPr>
        <p:spPr>
          <a:xfrm>
            <a:off x="0" y="2921168"/>
            <a:ext cx="9144000" cy="1061829"/>
          </a:xfrm>
          <a:prstGeom prst="rect">
            <a:avLst/>
          </a:prstGeom>
        </p:spPr>
        <p:txBody>
          <a:bodyPr wrap="square">
            <a:spAutoFit/>
          </a:bodyPr>
          <a:lstStyle/>
          <a:p>
            <a:pPr algn="ctr">
              <a:spcAft>
                <a:spcPts val="1800"/>
              </a:spcAft>
            </a:pPr>
            <a:r>
              <a:rPr lang="en-GB" sz="2400" dirty="0">
                <a:solidFill>
                  <a:srgbClr val="FF0000"/>
                </a:solidFill>
                <a:latin typeface="Arial" panose="020B0604020202020204" pitchFamily="34" charset="0"/>
                <a:ea typeface="Times New Roman" panose="02020603050405020304" pitchFamily="18" charset="0"/>
              </a:rPr>
              <a:t>Force</a:t>
            </a:r>
            <a:r>
              <a:rPr lang="en-GB" sz="2400" dirty="0">
                <a:latin typeface="Arial" panose="020B0604020202020204" pitchFamily="34" charset="0"/>
                <a:ea typeface="Times New Roman" panose="02020603050405020304" pitchFamily="18" charset="0"/>
              </a:rPr>
              <a:t> is measured in </a:t>
            </a:r>
            <a:r>
              <a:rPr lang="en-GB" sz="2400" dirty="0">
                <a:solidFill>
                  <a:srgbClr val="FF0000"/>
                </a:solidFill>
                <a:latin typeface="Arial" panose="020B0604020202020204" pitchFamily="34" charset="0"/>
                <a:ea typeface="Times New Roman" panose="02020603050405020304" pitchFamily="18" charset="0"/>
              </a:rPr>
              <a:t>Newtons</a:t>
            </a:r>
          </a:p>
          <a:p>
            <a:pPr algn="ctr">
              <a:spcAft>
                <a:spcPts val="1800"/>
              </a:spcAft>
            </a:pPr>
            <a:r>
              <a:rPr lang="en-GB" sz="2400" dirty="0">
                <a:solidFill>
                  <a:srgbClr val="FF0000"/>
                </a:solidFill>
                <a:latin typeface="Arial" panose="020B0604020202020204" pitchFamily="34" charset="0"/>
                <a:ea typeface="Times New Roman" panose="02020603050405020304" pitchFamily="18" charset="0"/>
              </a:rPr>
              <a:t>Work done </a:t>
            </a:r>
            <a:r>
              <a:rPr lang="en-GB" sz="2400" dirty="0">
                <a:latin typeface="Arial" panose="020B0604020202020204" pitchFamily="34" charset="0"/>
                <a:ea typeface="Times New Roman" panose="02020603050405020304" pitchFamily="18" charset="0"/>
              </a:rPr>
              <a:t>is measured in </a:t>
            </a:r>
            <a:r>
              <a:rPr lang="en-GB" sz="2400" dirty="0">
                <a:solidFill>
                  <a:srgbClr val="FF0000"/>
                </a:solidFill>
                <a:latin typeface="Arial" panose="020B0604020202020204" pitchFamily="34" charset="0"/>
                <a:ea typeface="Times New Roman" panose="02020603050405020304" pitchFamily="18" charset="0"/>
              </a:rPr>
              <a:t>Newton metres </a:t>
            </a:r>
            <a:r>
              <a:rPr lang="en-GB" sz="2400" dirty="0">
                <a:latin typeface="Arial" panose="020B0604020202020204" pitchFamily="34" charset="0"/>
                <a:ea typeface="Times New Roman" panose="02020603050405020304" pitchFamily="18" charset="0"/>
              </a:rPr>
              <a:t>(Nm)</a:t>
            </a:r>
            <a:endParaRPr lang="en-GB" sz="24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8B938BBE-F5F7-40D3-B4F6-E66F7A55EBB7}"/>
              </a:ext>
            </a:extLst>
          </p:cNvPr>
          <p:cNvSpPr txBox="1"/>
          <p:nvPr/>
        </p:nvSpPr>
        <p:spPr>
          <a:xfrm>
            <a:off x="4129790" y="2968052"/>
            <a:ext cx="65" cy="307777"/>
          </a:xfrm>
          <a:prstGeom prst="rect">
            <a:avLst/>
          </a:prstGeom>
          <a:noFill/>
        </p:spPr>
        <p:txBody>
          <a:bodyPr wrap="none" lIns="0" tIns="0" rIns="0" bIns="0" rtlCol="0">
            <a:spAutoFit/>
          </a:bodyPr>
          <a:lstStyle/>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 name="Rectangle 5"/>
          <p:cNvSpPr/>
          <p:nvPr/>
        </p:nvSpPr>
        <p:spPr>
          <a:xfrm>
            <a:off x="0" y="1402426"/>
            <a:ext cx="9144000" cy="1277273"/>
          </a:xfrm>
          <a:prstGeom prst="rect">
            <a:avLst/>
          </a:prstGeom>
        </p:spPr>
        <p:txBody>
          <a:bodyPr wrap="square">
            <a:spAutoFit/>
          </a:bodyPr>
          <a:lstStyle/>
          <a:p>
            <a:pPr>
              <a:spcAft>
                <a:spcPts val="600"/>
              </a:spcAft>
              <a:defRPr/>
            </a:pPr>
            <a:r>
              <a:rPr lang="en-GB" sz="2400" dirty="0">
                <a:solidFill>
                  <a:srgbClr val="FF0000"/>
                </a:solidFill>
                <a:cs typeface="+mn-cs"/>
              </a:rPr>
              <a:t>Example 3</a:t>
            </a:r>
          </a:p>
          <a:p>
            <a:pPr>
              <a:defRPr/>
            </a:pPr>
            <a:r>
              <a:rPr lang="en-GB" sz="2400" dirty="0">
                <a:solidFill>
                  <a:schemeClr val="accent4"/>
                </a:solidFill>
                <a:cs typeface="+mn-cs"/>
              </a:rPr>
              <a:t>What work must be done to lift a 200kg bundle of conduit from the floor on to a rack 2m high?</a:t>
            </a:r>
          </a:p>
        </p:txBody>
      </p:sp>
      <p:graphicFrame>
        <p:nvGraphicFramePr>
          <p:cNvPr id="10" name="Table 9"/>
          <p:cNvGraphicFramePr>
            <a:graphicFrameLocks noGrp="1"/>
          </p:cNvGraphicFramePr>
          <p:nvPr>
            <p:extLst>
              <p:ext uri="{D42A27DB-BD31-4B8C-83A1-F6EECF244321}">
                <p14:modId xmlns:p14="http://schemas.microsoft.com/office/powerpoint/2010/main" val="2339172557"/>
              </p:ext>
            </p:extLst>
          </p:nvPr>
        </p:nvGraphicFramePr>
        <p:xfrm>
          <a:off x="-141288" y="2833688"/>
          <a:ext cx="9107488" cy="517525"/>
        </p:xfrm>
        <a:graphic>
          <a:graphicData uri="http://schemas.openxmlformats.org/drawingml/2006/table">
            <a:tbl>
              <a:tblPr firstRow="1" bandRow="1">
                <a:tableStyleId>{5C22544A-7EE6-4342-B048-85BDC9FD1C3A}</a:tableStyleId>
              </a:tblPr>
              <a:tblGrid>
                <a:gridCol w="435549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4247998">
                  <a:extLst>
                    <a:ext uri="{9D8B030D-6E8A-4147-A177-3AD203B41FA5}">
                      <a16:colId xmlns:a16="http://schemas.microsoft.com/office/drawing/2014/main" val="20002"/>
                    </a:ext>
                  </a:extLst>
                </a:gridCol>
              </a:tblGrid>
              <a:tr h="5175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600" b="0" u="none" dirty="0">
                          <a:solidFill>
                            <a:schemeClr val="tx1"/>
                          </a:solidFill>
                          <a:latin typeface="Cambria Math" pitchFamily="18" charset="0"/>
                          <a:ea typeface="Cambria Math" pitchFamily="18" charset="0"/>
                        </a:rPr>
                        <a:t>Work done</a:t>
                      </a:r>
                      <a:endParaRPr lang="en-GB" sz="2600" b="0" u="none" baseline="-25000" dirty="0">
                        <a:solidFill>
                          <a:schemeClr val="tx1"/>
                        </a:solidFill>
                        <a:latin typeface="Cambria Math" pitchFamily="18" charset="0"/>
                        <a:ea typeface="Cambria Math" pitchFamily="18" charset="0"/>
                      </a:endParaRPr>
                    </a:p>
                  </a:txBody>
                  <a:tcPr marL="91430" marR="91430"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30" marR="91430"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600" b="0" u="none" baseline="0" dirty="0">
                          <a:solidFill>
                            <a:schemeClr val="tx1"/>
                          </a:solidFill>
                          <a:latin typeface="Cambria Math" pitchFamily="18" charset="0"/>
                          <a:ea typeface="Cambria Math" pitchFamily="18" charset="0"/>
                        </a:rPr>
                        <a:t>Force x distance</a:t>
                      </a:r>
                    </a:p>
                  </a:txBody>
                  <a:tcPr marL="91430" marR="91430"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252116168"/>
              </p:ext>
            </p:extLst>
          </p:nvPr>
        </p:nvGraphicFramePr>
        <p:xfrm>
          <a:off x="-141288" y="3490913"/>
          <a:ext cx="9107488" cy="517525"/>
        </p:xfrm>
        <a:graphic>
          <a:graphicData uri="http://schemas.openxmlformats.org/drawingml/2006/table">
            <a:tbl>
              <a:tblPr firstRow="1" bandRow="1">
                <a:tableStyleId>{5C22544A-7EE6-4342-B048-85BDC9FD1C3A}</a:tableStyleId>
              </a:tblPr>
              <a:tblGrid>
                <a:gridCol w="435549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4247998">
                  <a:extLst>
                    <a:ext uri="{9D8B030D-6E8A-4147-A177-3AD203B41FA5}">
                      <a16:colId xmlns:a16="http://schemas.microsoft.com/office/drawing/2014/main" val="20002"/>
                    </a:ext>
                  </a:extLst>
                </a:gridCol>
              </a:tblGrid>
              <a:tr h="5175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600" b="0" u="none" baseline="-25000" dirty="0">
                        <a:solidFill>
                          <a:schemeClr val="tx1"/>
                        </a:solidFill>
                        <a:latin typeface="Cambria Math" pitchFamily="18" charset="0"/>
                        <a:ea typeface="Cambria Math" pitchFamily="18" charset="0"/>
                      </a:endParaRPr>
                    </a:p>
                  </a:txBody>
                  <a:tcPr marL="91430" marR="91430"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30" marR="91430"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600" b="0" u="none" baseline="0" dirty="0">
                          <a:solidFill>
                            <a:schemeClr val="tx1"/>
                          </a:solidFill>
                          <a:latin typeface="Cambria Math" pitchFamily="18" charset="0"/>
                          <a:ea typeface="Cambria Math" pitchFamily="18" charset="0"/>
                        </a:rPr>
                        <a:t>200 × 9.81 × 2</a:t>
                      </a:r>
                    </a:p>
                  </a:txBody>
                  <a:tcPr marL="91430" marR="91430" marT="45664" marB="456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2693961450"/>
              </p:ext>
            </p:extLst>
          </p:nvPr>
        </p:nvGraphicFramePr>
        <p:xfrm>
          <a:off x="-141288" y="4214813"/>
          <a:ext cx="9107488" cy="519112"/>
        </p:xfrm>
        <a:graphic>
          <a:graphicData uri="http://schemas.openxmlformats.org/drawingml/2006/table">
            <a:tbl>
              <a:tblPr firstRow="1" bandRow="1">
                <a:tableStyleId>{5C22544A-7EE6-4342-B048-85BDC9FD1C3A}</a:tableStyleId>
              </a:tblPr>
              <a:tblGrid>
                <a:gridCol w="435549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4247998">
                  <a:extLst>
                    <a:ext uri="{9D8B030D-6E8A-4147-A177-3AD203B41FA5}">
                      <a16:colId xmlns:a16="http://schemas.microsoft.com/office/drawing/2014/main" val="20002"/>
                    </a:ext>
                  </a:extLst>
                </a:gridCol>
              </a:tblGrid>
              <a:tr h="51911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2600" b="0" u="none" baseline="0" dirty="0">
                        <a:solidFill>
                          <a:srgbClr val="FF0000"/>
                        </a:solidFill>
                        <a:latin typeface="Cambria Math" pitchFamily="18" charset="0"/>
                        <a:ea typeface="Cambria Math" pitchFamily="18" charset="0"/>
                      </a:endParaRPr>
                    </a:p>
                  </a:txBody>
                  <a:tcPr marL="91430" marR="91430" marT="45804" marB="4580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600" b="0" u="none" dirty="0">
                          <a:solidFill>
                            <a:schemeClr val="tx1"/>
                          </a:solidFill>
                          <a:latin typeface="Cambria Math" pitchFamily="18" charset="0"/>
                          <a:ea typeface="Cambria Math" pitchFamily="18" charset="0"/>
                        </a:rPr>
                        <a:t>=</a:t>
                      </a:r>
                    </a:p>
                  </a:txBody>
                  <a:tcPr marL="91430" marR="91430" marT="45804" marB="4580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600" b="0" u="none" baseline="0" dirty="0">
                          <a:solidFill>
                            <a:srgbClr val="FF0000"/>
                          </a:solidFill>
                          <a:latin typeface="Cambria Math" pitchFamily="18" charset="0"/>
                          <a:ea typeface="Cambria Math" pitchFamily="18" charset="0"/>
                        </a:rPr>
                        <a:t>3,924 Nm</a:t>
                      </a:r>
                      <a:endParaRPr lang="en-GB" sz="2600" b="0" u="none" baseline="30000" dirty="0">
                        <a:solidFill>
                          <a:srgbClr val="FF0000"/>
                        </a:solidFill>
                        <a:latin typeface="Cambria Math" pitchFamily="18" charset="0"/>
                        <a:ea typeface="Cambria Math" pitchFamily="18" charset="0"/>
                      </a:endParaRPr>
                    </a:p>
                  </a:txBody>
                  <a:tcPr marL="91430" marR="91430" marT="45804" marB="4580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1280" name="TextBox 7"/>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1281"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 name="TextBox 6"/>
          <p:cNvSpPr txBox="1"/>
          <p:nvPr/>
        </p:nvSpPr>
        <p:spPr>
          <a:xfrm>
            <a:off x="0" y="1404938"/>
            <a:ext cx="9144000" cy="2985433"/>
          </a:xfrm>
          <a:prstGeom prst="rect">
            <a:avLst/>
          </a:prstGeom>
          <a:noFill/>
        </p:spPr>
        <p:txBody>
          <a:bodyPr>
            <a:spAutoFit/>
          </a:bodyPr>
          <a:lstStyle/>
          <a:p>
            <a:pPr>
              <a:spcAft>
                <a:spcPts val="600"/>
              </a:spcAft>
              <a:defRPr/>
            </a:pPr>
            <a:r>
              <a:rPr lang="en-GB" sz="2400" b="1" dirty="0">
                <a:solidFill>
                  <a:schemeClr val="accent4"/>
                </a:solidFill>
                <a:cs typeface="+mn-cs"/>
              </a:rPr>
              <a:t>Energy</a:t>
            </a:r>
          </a:p>
          <a:p>
            <a:pPr marL="531813" indent="-531813">
              <a:spcAft>
                <a:spcPts val="600"/>
              </a:spcAft>
              <a:buFont typeface="Arial" pitchFamily="34" charset="0"/>
              <a:buChar char="•"/>
              <a:defRPr/>
            </a:pPr>
            <a:r>
              <a:rPr lang="en-GB" sz="2400" dirty="0">
                <a:solidFill>
                  <a:schemeClr val="accent4"/>
                </a:solidFill>
                <a:cs typeface="+mn-cs"/>
              </a:rPr>
              <a:t>Energy is the capacity for doing work. It may exist in potential, kinetic, thermal, electrical, chemical, nuclear, or other various forms.</a:t>
            </a:r>
          </a:p>
          <a:p>
            <a:pPr marL="531813" indent="-531813">
              <a:spcAft>
                <a:spcPts val="600"/>
              </a:spcAft>
              <a:buFont typeface="Arial" pitchFamily="34" charset="0"/>
              <a:buChar char="•"/>
              <a:defRPr/>
            </a:pPr>
            <a:r>
              <a:rPr lang="en-GB" sz="2400" dirty="0">
                <a:solidFill>
                  <a:schemeClr val="accent4"/>
                </a:solidFill>
                <a:cs typeface="+mn-cs"/>
              </a:rPr>
              <a:t>The unit of energy is the Newton metre, or </a:t>
            </a:r>
            <a:r>
              <a:rPr lang="en-GB" sz="2400" dirty="0">
                <a:solidFill>
                  <a:srgbClr val="FF0000"/>
                </a:solidFill>
                <a:cs typeface="+mn-cs"/>
              </a:rPr>
              <a:t>Joule</a:t>
            </a:r>
            <a:r>
              <a:rPr lang="en-GB" sz="2400" dirty="0">
                <a:solidFill>
                  <a:schemeClr val="accent4"/>
                </a:solidFill>
                <a:cs typeface="+mn-cs"/>
              </a:rPr>
              <a:t>.</a:t>
            </a:r>
          </a:p>
          <a:p>
            <a:pPr>
              <a:spcAft>
                <a:spcPts val="600"/>
              </a:spcAft>
              <a:defRPr/>
            </a:pPr>
            <a:endParaRPr lang="en-GB" sz="2400" dirty="0">
              <a:solidFill>
                <a:schemeClr val="accent4"/>
              </a:solidFill>
              <a:cs typeface="+mn-cs"/>
            </a:endParaRPr>
          </a:p>
          <a:p>
            <a:pPr>
              <a:spcAft>
                <a:spcPts val="600"/>
              </a:spcAft>
              <a:defRPr/>
            </a:pPr>
            <a:endParaRPr lang="en-GB" sz="2400" dirty="0">
              <a:solidFill>
                <a:schemeClr val="accent4"/>
              </a:solidFill>
              <a:cs typeface="+mn-cs"/>
            </a:endParaRPr>
          </a:p>
        </p:txBody>
      </p:sp>
      <p:sp>
        <p:nvSpPr>
          <p:cNvPr id="122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30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316" name="TextBox 28"/>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2317"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aphicFrame>
        <p:nvGraphicFramePr>
          <p:cNvPr id="2" name="Table 1"/>
          <p:cNvGraphicFramePr>
            <a:graphicFrameLocks noGrp="1"/>
          </p:cNvGraphicFramePr>
          <p:nvPr>
            <p:extLst>
              <p:ext uri="{D42A27DB-BD31-4B8C-83A1-F6EECF244321}">
                <p14:modId xmlns:p14="http://schemas.microsoft.com/office/powerpoint/2010/main" val="2077673561"/>
              </p:ext>
            </p:extLst>
          </p:nvPr>
        </p:nvGraphicFramePr>
        <p:xfrm>
          <a:off x="1737360" y="3878580"/>
          <a:ext cx="5669280" cy="1645920"/>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20000"/>
                    </a:ext>
                  </a:extLst>
                </a:gridCol>
                <a:gridCol w="365760">
                  <a:extLst>
                    <a:ext uri="{9D8B030D-6E8A-4147-A177-3AD203B41FA5}">
                      <a16:colId xmlns:a16="http://schemas.microsoft.com/office/drawing/2014/main" val="20001"/>
                    </a:ext>
                  </a:extLst>
                </a:gridCol>
                <a:gridCol w="2560320">
                  <a:extLst>
                    <a:ext uri="{9D8B030D-6E8A-4147-A177-3AD203B41FA5}">
                      <a16:colId xmlns:a16="http://schemas.microsoft.com/office/drawing/2014/main" val="20002"/>
                    </a:ext>
                  </a:extLst>
                </a:gridCol>
              </a:tblGrid>
              <a:tr h="548640">
                <a:tc>
                  <a:txBody>
                    <a:bodyPr/>
                    <a:lstStyle/>
                    <a:p>
                      <a:r>
                        <a:rPr lang="en-GB" sz="2400" b="0" dirty="0">
                          <a:solidFill>
                            <a:srgbClr val="FF0000"/>
                          </a:solidFill>
                        </a:rPr>
                        <a:t>Work or work done</a:t>
                      </a:r>
                    </a:p>
                  </a:txBody>
                  <a:tcPr/>
                </a:tc>
                <a:tc>
                  <a:txBody>
                    <a:bodyPr/>
                    <a:lstStyle/>
                    <a:p>
                      <a:r>
                        <a:rPr lang="en-GB" sz="2400" b="0" dirty="0">
                          <a:solidFill>
                            <a:srgbClr val="FF0000"/>
                          </a:solidFill>
                        </a:rPr>
                        <a:t>=</a:t>
                      </a:r>
                    </a:p>
                  </a:txBody>
                  <a:tcPr/>
                </a:tc>
                <a:tc>
                  <a:txBody>
                    <a:bodyPr/>
                    <a:lstStyle/>
                    <a:p>
                      <a:r>
                        <a:rPr lang="en-GB" sz="2400" b="0" dirty="0">
                          <a:solidFill>
                            <a:srgbClr val="FF0000"/>
                          </a:solidFill>
                        </a:rPr>
                        <a:t>Energy</a:t>
                      </a:r>
                    </a:p>
                  </a:txBody>
                  <a:tcPr/>
                </a:tc>
                <a:extLst>
                  <a:ext uri="{0D108BD9-81ED-4DB2-BD59-A6C34878D82A}">
                    <a16:rowId xmlns:a16="http://schemas.microsoft.com/office/drawing/2014/main" val="10000"/>
                  </a:ext>
                </a:extLst>
              </a:tr>
              <a:tr h="548640">
                <a:tc>
                  <a:txBody>
                    <a:bodyPr/>
                    <a:lstStyle/>
                    <a:p>
                      <a:endParaRPr lang="en-GB" sz="2400" b="0" dirty="0">
                        <a:solidFill>
                          <a:srgbClr val="FF0000"/>
                        </a:solidFill>
                      </a:endParaRPr>
                    </a:p>
                  </a:txBody>
                  <a:tcPr/>
                </a:tc>
                <a:tc>
                  <a:txBody>
                    <a:bodyPr/>
                    <a:lstStyle/>
                    <a:p>
                      <a:r>
                        <a:rPr lang="en-GB" sz="2400" b="0" dirty="0">
                          <a:solidFill>
                            <a:srgbClr val="FF0000"/>
                          </a:solidFill>
                        </a:rPr>
                        <a:t>=</a:t>
                      </a:r>
                    </a:p>
                  </a:txBody>
                  <a:tcPr/>
                </a:tc>
                <a:tc>
                  <a:txBody>
                    <a:bodyPr/>
                    <a:lstStyle/>
                    <a:p>
                      <a:r>
                        <a:rPr lang="en-GB" sz="2400" b="0" dirty="0">
                          <a:solidFill>
                            <a:srgbClr val="FF0000"/>
                          </a:solidFill>
                        </a:rPr>
                        <a:t>Force x Distance</a:t>
                      </a:r>
                    </a:p>
                  </a:txBody>
                  <a:tcPr/>
                </a:tc>
                <a:extLst>
                  <a:ext uri="{0D108BD9-81ED-4DB2-BD59-A6C34878D82A}">
                    <a16:rowId xmlns:a16="http://schemas.microsoft.com/office/drawing/2014/main" val="10001"/>
                  </a:ext>
                </a:extLst>
              </a:tr>
              <a:tr h="548640">
                <a:tc>
                  <a:txBody>
                    <a:bodyPr/>
                    <a:lstStyle/>
                    <a:p>
                      <a:endParaRPr lang="en-GB" sz="2400" b="0" dirty="0">
                        <a:solidFill>
                          <a:srgbClr val="FF0000"/>
                        </a:solidFill>
                      </a:endParaRPr>
                    </a:p>
                  </a:txBody>
                  <a:tcPr/>
                </a:tc>
                <a:tc>
                  <a:txBody>
                    <a:bodyPr/>
                    <a:lstStyle/>
                    <a:p>
                      <a:r>
                        <a:rPr lang="en-GB" sz="2400" b="0" dirty="0">
                          <a:solidFill>
                            <a:srgbClr val="FF0000"/>
                          </a:solidFill>
                        </a:rPr>
                        <a:t>=</a:t>
                      </a:r>
                    </a:p>
                  </a:txBody>
                  <a:tcPr/>
                </a:tc>
                <a:tc>
                  <a:txBody>
                    <a:bodyPr/>
                    <a:lstStyle/>
                    <a:p>
                      <a:r>
                        <a:rPr lang="en-GB" sz="2400" b="0" dirty="0">
                          <a:solidFill>
                            <a:srgbClr val="FF0000"/>
                          </a:solidFill>
                        </a:rPr>
                        <a:t>Joules</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 name="TextBox 6"/>
          <p:cNvSpPr txBox="1"/>
          <p:nvPr/>
        </p:nvSpPr>
        <p:spPr>
          <a:xfrm>
            <a:off x="101600" y="1404938"/>
            <a:ext cx="9144000" cy="2169825"/>
          </a:xfrm>
          <a:prstGeom prst="rect">
            <a:avLst/>
          </a:prstGeom>
          <a:noFill/>
        </p:spPr>
        <p:txBody>
          <a:bodyPr>
            <a:spAutoFit/>
          </a:bodyPr>
          <a:lstStyle/>
          <a:p>
            <a:pPr>
              <a:spcAft>
                <a:spcPts val="600"/>
              </a:spcAft>
              <a:defRPr/>
            </a:pPr>
            <a:r>
              <a:rPr lang="en-GB" sz="2400" b="1" dirty="0">
                <a:solidFill>
                  <a:schemeClr val="accent4"/>
                </a:solidFill>
                <a:cs typeface="+mn-cs"/>
              </a:rPr>
              <a:t>Power</a:t>
            </a:r>
          </a:p>
          <a:p>
            <a:pPr marL="342900" indent="-342900">
              <a:spcAft>
                <a:spcPts val="600"/>
              </a:spcAft>
              <a:buFont typeface="Arial" panose="020B0604020202020204" pitchFamily="34" charset="0"/>
              <a:buChar char="•"/>
              <a:defRPr/>
            </a:pPr>
            <a:r>
              <a:rPr lang="en-GB" sz="2400" dirty="0">
                <a:cs typeface="+mn-cs"/>
              </a:rPr>
              <a:t>Power is defined as </a:t>
            </a:r>
            <a:r>
              <a:rPr lang="en-GB" sz="2400" dirty="0">
                <a:solidFill>
                  <a:srgbClr val="FF0000"/>
                </a:solidFill>
                <a:cs typeface="+mn-cs"/>
              </a:rPr>
              <a:t>the rate of doing work</a:t>
            </a:r>
            <a:r>
              <a:rPr lang="en-GB" sz="2400" dirty="0">
                <a:cs typeface="+mn-cs"/>
              </a:rPr>
              <a:t>.</a:t>
            </a:r>
          </a:p>
          <a:p>
            <a:pPr marL="342900" indent="-342900">
              <a:spcAft>
                <a:spcPts val="600"/>
              </a:spcAft>
              <a:buFont typeface="Arial" panose="020B0604020202020204" pitchFamily="34" charset="0"/>
              <a:buChar char="•"/>
              <a:defRPr/>
            </a:pPr>
            <a:r>
              <a:rPr lang="en-GB" sz="2400" dirty="0"/>
              <a:t>The unit of Power is the </a:t>
            </a:r>
            <a:r>
              <a:rPr lang="en-GB" sz="2400" dirty="0">
                <a:solidFill>
                  <a:srgbClr val="FF0000"/>
                </a:solidFill>
              </a:rPr>
              <a:t>watt</a:t>
            </a:r>
            <a:r>
              <a:rPr lang="en-GB" sz="2400" dirty="0"/>
              <a:t>. Since the watt is a small unit, the </a:t>
            </a:r>
            <a:br>
              <a:rPr lang="en-GB" sz="2400" dirty="0"/>
            </a:br>
            <a:r>
              <a:rPr lang="en-GB" sz="2400" dirty="0">
                <a:solidFill>
                  <a:srgbClr val="FF0000"/>
                </a:solidFill>
              </a:rPr>
              <a:t>kilowatt</a:t>
            </a:r>
            <a:r>
              <a:rPr lang="en-GB" sz="2400" dirty="0"/>
              <a:t> (kW) is often used.</a:t>
            </a:r>
            <a:endParaRPr lang="en-GB" sz="2400" dirty="0">
              <a:ea typeface="Times New Roman" panose="02020603050405020304" pitchFamily="18" charset="0"/>
            </a:endParaRPr>
          </a:p>
          <a:p>
            <a:pPr>
              <a:spcAft>
                <a:spcPts val="600"/>
              </a:spcAft>
              <a:defRPr/>
            </a:pPr>
            <a:endParaRPr lang="en-GB" sz="2400" dirty="0">
              <a:cs typeface="+mn-cs"/>
            </a:endParaRPr>
          </a:p>
        </p:txBody>
      </p:sp>
      <p:sp>
        <p:nvSpPr>
          <p:cNvPr id="122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29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30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2316" name="TextBox 28"/>
          <p:cNvSpPr txBox="1">
            <a:spLocks noChangeArrowheads="1"/>
          </p:cNvSpPr>
          <p:nvPr/>
        </p:nvSpPr>
        <p:spPr bwMode="auto">
          <a:xfrm>
            <a:off x="0" y="40322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GB" altLang="en-US" sz="4400">
                <a:solidFill>
                  <a:srgbClr val="CC0000"/>
                </a:solidFill>
              </a:rPr>
              <a:t>Basic mechanics</a:t>
            </a:r>
          </a:p>
        </p:txBody>
      </p:sp>
      <p:sp>
        <p:nvSpPr>
          <p:cNvPr id="12317" name="Line 9"/>
          <p:cNvSpPr>
            <a:spLocks noChangeShapeType="1"/>
          </p:cNvSpPr>
          <p:nvPr/>
        </p:nvSpPr>
        <p:spPr bwMode="auto">
          <a:xfrm>
            <a:off x="0" y="1171575"/>
            <a:ext cx="914400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A65A7F38-8E13-4834-B587-506FBD2341A5}"/>
                  </a:ext>
                </a:extLst>
              </p:cNvPr>
              <p:cNvGraphicFramePr>
                <a:graphicFrameLocks noGrp="1"/>
              </p:cNvGraphicFramePr>
              <p:nvPr>
                <p:extLst>
                  <p:ext uri="{D42A27DB-BD31-4B8C-83A1-F6EECF244321}">
                    <p14:modId xmlns:p14="http://schemas.microsoft.com/office/powerpoint/2010/main" val="748835348"/>
                  </p:ext>
                </p:extLst>
              </p:nvPr>
            </p:nvGraphicFramePr>
            <p:xfrm>
              <a:off x="878516" y="3290888"/>
              <a:ext cx="7386968" cy="3226963"/>
            </p:xfrm>
            <a:graphic>
              <a:graphicData uri="http://schemas.openxmlformats.org/drawingml/2006/table">
                <a:tbl>
                  <a:tblPr>
                    <a:tableStyleId>{5C22544A-7EE6-4342-B048-85BDC9FD1C3A}</a:tableStyleId>
                  </a:tblPr>
                  <a:tblGrid>
                    <a:gridCol w="2011680">
                      <a:extLst>
                        <a:ext uri="{9D8B030D-6E8A-4147-A177-3AD203B41FA5}">
                          <a16:colId xmlns:a16="http://schemas.microsoft.com/office/drawing/2014/main" val="2349381542"/>
                        </a:ext>
                      </a:extLst>
                    </a:gridCol>
                    <a:gridCol w="526898">
                      <a:extLst>
                        <a:ext uri="{9D8B030D-6E8A-4147-A177-3AD203B41FA5}">
                          <a16:colId xmlns:a16="http://schemas.microsoft.com/office/drawing/2014/main" val="3767747525"/>
                        </a:ext>
                      </a:extLst>
                    </a:gridCol>
                    <a:gridCol w="4848390">
                      <a:extLst>
                        <a:ext uri="{9D8B030D-6E8A-4147-A177-3AD203B41FA5}">
                          <a16:colId xmlns:a16="http://schemas.microsoft.com/office/drawing/2014/main" val="1900420071"/>
                        </a:ext>
                      </a:extLst>
                    </a:gridCol>
                  </a:tblGrid>
                  <a:tr h="457200">
                    <a:tc>
                      <a:txBody>
                        <a:bodyPr/>
                        <a:lstStyle/>
                        <a:p>
                          <a:pPr algn="r">
                            <a:spcAft>
                              <a:spcPts val="600"/>
                            </a:spcAft>
                          </a:pPr>
                          <a14:m>
                            <m:oMathPara xmlns:m="http://schemas.openxmlformats.org/officeDocument/2006/math">
                              <m:oMathParaPr>
                                <m:jc m:val="right"/>
                              </m:oMathParaPr>
                              <m:oMath xmlns:m="http://schemas.openxmlformats.org/officeDocument/2006/math">
                                <m:r>
                                  <a:rPr lang="en-GB" sz="2000">
                                    <a:effectLst/>
                                    <a:latin typeface="Cambria Math"/>
                                  </a:rPr>
                                  <m:t>1</m:t>
                                </m:r>
                                <m:r>
                                  <m:rPr>
                                    <m:sty m:val="p"/>
                                  </m:rPr>
                                  <a:rPr lang="en-GB" sz="2000">
                                    <a:effectLst/>
                                    <a:latin typeface="Cambria Math"/>
                                  </a:rPr>
                                  <m:t>kW</m:t>
                                </m:r>
                              </m:oMath>
                            </m:oMathPara>
                          </a14:m>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pPr algn="ct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m:t>
                                </m:r>
                              </m:oMath>
                            </m:oMathPara>
                          </a14:m>
                          <a:endParaRPr lang="en-GB" sz="2000">
                            <a:solidFill>
                              <a:srgbClr val="000000"/>
                            </a:solidFill>
                            <a:effectLst/>
                            <a:latin typeface="+mn-lt"/>
                            <a:ea typeface="Calibri" panose="020F0502020204030204" pitchFamily="34" charset="0"/>
                          </a:endParaRPr>
                        </a:p>
                      </a:txBody>
                      <a:tcPr marL="68580" marR="68580" marT="0" marB="0" anchor="ctr"/>
                    </a:tc>
                    <a:tc>
                      <a:txBody>
                        <a:bodyPr/>
                        <a:lstStyle/>
                        <a:p>
                          <a:pP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1,000 </m:t>
                                </m:r>
                                <m:r>
                                  <m:rPr>
                                    <m:sty m:val="p"/>
                                  </m:rPr>
                                  <a:rPr lang="en-GB" sz="2000">
                                    <a:effectLst/>
                                    <a:latin typeface="Cambria Math"/>
                                  </a:rPr>
                                  <m:t>watts</m:t>
                                </m:r>
                              </m:oMath>
                            </m:oMathPara>
                          </a14:m>
                          <a:endParaRPr lang="en-GB" sz="2000" dirty="0">
                            <a:solidFill>
                              <a:srgbClr val="000000"/>
                            </a:solidFill>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584569973"/>
                      </a:ext>
                    </a:extLst>
                  </a:tr>
                  <a:tr h="457200">
                    <a:tc>
                      <a:txBody>
                        <a:bodyPr/>
                        <a:lstStyle/>
                        <a:p>
                          <a:pPr algn="r">
                            <a:spcAft>
                              <a:spcPts val="600"/>
                            </a:spcAft>
                          </a:pPr>
                          <a14:m>
                            <m:oMathPara xmlns:m="http://schemas.openxmlformats.org/officeDocument/2006/math">
                              <m:oMathParaPr>
                                <m:jc m:val="right"/>
                              </m:oMathParaPr>
                              <m:oMath xmlns:m="http://schemas.openxmlformats.org/officeDocument/2006/math">
                                <m:r>
                                  <a:rPr lang="en-GB" sz="2000">
                                    <a:effectLst/>
                                    <a:latin typeface="Cambria Math"/>
                                  </a:rPr>
                                  <m:t>1 </m:t>
                                </m:r>
                                <m:r>
                                  <m:rPr>
                                    <m:sty m:val="p"/>
                                  </m:rPr>
                                  <a:rPr lang="en-GB" sz="2000">
                                    <a:effectLst/>
                                    <a:latin typeface="Cambria Math"/>
                                  </a:rPr>
                                  <m:t>hour</m:t>
                                </m:r>
                              </m:oMath>
                            </m:oMathPara>
                          </a14:m>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pPr algn="ct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m:t>
                                </m:r>
                              </m:oMath>
                            </m:oMathPara>
                          </a14:m>
                          <a:endParaRPr lang="en-GB" sz="2000">
                            <a:solidFill>
                              <a:srgbClr val="000000"/>
                            </a:solidFill>
                            <a:effectLst/>
                            <a:latin typeface="+mn-lt"/>
                            <a:ea typeface="Calibri" panose="020F0502020204030204" pitchFamily="34" charset="0"/>
                          </a:endParaRPr>
                        </a:p>
                      </a:txBody>
                      <a:tcPr marL="68580" marR="68580" marT="0" marB="0" anchor="ctr"/>
                    </a:tc>
                    <a:tc>
                      <a:txBody>
                        <a:bodyPr/>
                        <a:lstStyle/>
                        <a:p>
                          <a:pP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60×60 </m:t>
                                </m:r>
                                <m:r>
                                  <m:rPr>
                                    <m:sty m:val="p"/>
                                  </m:rPr>
                                  <a:rPr lang="en-GB" sz="2000">
                                    <a:effectLst/>
                                    <a:latin typeface="Cambria Math"/>
                                  </a:rPr>
                                  <m:t>seconds</m:t>
                                </m:r>
                              </m:oMath>
                            </m:oMathPara>
                          </a14:m>
                          <a:endParaRPr lang="en-GB" sz="2000">
                            <a:solidFill>
                              <a:srgbClr val="000000"/>
                            </a:solidFill>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545057881"/>
                      </a:ext>
                    </a:extLst>
                  </a:tr>
                  <a:tr h="457200">
                    <a:tc>
                      <a:txBody>
                        <a:bodyPr/>
                        <a:lstStyle/>
                        <a:p>
                          <a:pPr algn="r">
                            <a:spcAft>
                              <a:spcPts val="600"/>
                            </a:spcAft>
                          </a:pPr>
                          <a:r>
                            <a:rPr lang="en-GB" sz="2000" dirty="0">
                              <a:effectLst/>
                              <a:latin typeface="+mn-lt"/>
                            </a:rPr>
                            <a:t> </a:t>
                          </a:r>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pPr algn="ct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m:t>
                                </m:r>
                              </m:oMath>
                            </m:oMathPara>
                          </a14:m>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pP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3,600 </m:t>
                                </m:r>
                                <m:r>
                                  <m:rPr>
                                    <m:sty m:val="p"/>
                                  </m:rPr>
                                  <a:rPr lang="en-GB" sz="2000">
                                    <a:effectLst/>
                                    <a:latin typeface="Cambria Math"/>
                                  </a:rPr>
                                  <m:t>seconds</m:t>
                                </m:r>
                              </m:oMath>
                            </m:oMathPara>
                          </a14:m>
                          <a:endParaRPr lang="en-GB" sz="2000">
                            <a:solidFill>
                              <a:srgbClr val="000000"/>
                            </a:solidFill>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3295116215"/>
                      </a:ext>
                    </a:extLst>
                  </a:tr>
                  <a:tr h="457200">
                    <a:tc>
                      <a:txBody>
                        <a:bodyPr/>
                        <a:lstStyle/>
                        <a:p>
                          <a:pPr algn="r">
                            <a:spcAft>
                              <a:spcPts val="600"/>
                            </a:spcAft>
                          </a:pPr>
                          <a14:m>
                            <m:oMathPara xmlns:m="http://schemas.openxmlformats.org/officeDocument/2006/math">
                              <m:oMathParaPr>
                                <m:jc m:val="right"/>
                              </m:oMathParaPr>
                              <m:oMath xmlns:m="http://schemas.openxmlformats.org/officeDocument/2006/math">
                                <m:r>
                                  <a:rPr lang="en-GB" sz="2000">
                                    <a:effectLst/>
                                    <a:latin typeface="Cambria Math"/>
                                  </a:rPr>
                                  <m:t>1</m:t>
                                </m:r>
                                <m:r>
                                  <m:rPr>
                                    <m:sty m:val="p"/>
                                  </m:rPr>
                                  <a:rPr lang="en-GB" sz="2000">
                                    <a:effectLst/>
                                    <a:latin typeface="Cambria Math"/>
                                  </a:rPr>
                                  <m:t>kWh</m:t>
                                </m:r>
                              </m:oMath>
                            </m:oMathPara>
                          </a14:m>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pPr algn="ct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m:t>
                                </m:r>
                              </m:oMath>
                            </m:oMathPara>
                          </a14:m>
                          <a:endParaRPr lang="en-GB" sz="2000">
                            <a:solidFill>
                              <a:srgbClr val="000000"/>
                            </a:solidFill>
                            <a:effectLst/>
                            <a:latin typeface="+mn-lt"/>
                            <a:ea typeface="Calibri" panose="020F0502020204030204" pitchFamily="34" charset="0"/>
                          </a:endParaRPr>
                        </a:p>
                      </a:txBody>
                      <a:tcPr marL="68580" marR="68580" marT="0" marB="0" anchor="ctr"/>
                    </a:tc>
                    <a:tc>
                      <a:txBody>
                        <a:bodyPr/>
                        <a:lstStyle/>
                        <a:p>
                          <a:pP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1,000×3,600</m:t>
                                </m:r>
                              </m:oMath>
                            </m:oMathPara>
                          </a14:m>
                          <a:endParaRPr lang="en-GB" sz="2000">
                            <a:solidFill>
                              <a:srgbClr val="000000"/>
                            </a:solidFill>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450056370"/>
                      </a:ext>
                    </a:extLst>
                  </a:tr>
                  <a:tr h="457200">
                    <a:tc>
                      <a:txBody>
                        <a:bodyPr/>
                        <a:lstStyle/>
                        <a:p>
                          <a:pPr algn="r">
                            <a:spcAft>
                              <a:spcPts val="600"/>
                            </a:spcAft>
                          </a:pPr>
                          <a:r>
                            <a:rPr lang="en-GB" sz="2000" dirty="0">
                              <a:effectLst/>
                              <a:latin typeface="+mn-lt"/>
                            </a:rPr>
                            <a:t> </a:t>
                          </a:r>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pPr algn="ct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m:t>
                                </m:r>
                              </m:oMath>
                            </m:oMathPara>
                          </a14:m>
                          <a:endParaRPr lang="en-GB" sz="2000">
                            <a:solidFill>
                              <a:srgbClr val="000000"/>
                            </a:solidFill>
                            <a:effectLst/>
                            <a:latin typeface="+mn-lt"/>
                            <a:ea typeface="Calibri" panose="020F0502020204030204" pitchFamily="34" charset="0"/>
                          </a:endParaRPr>
                        </a:p>
                      </a:txBody>
                      <a:tcPr marL="68580" marR="68580" marT="0" marB="0" anchor="ctr"/>
                    </a:tc>
                    <a:tc>
                      <a:txBody>
                        <a:bodyPr/>
                        <a:lstStyle/>
                        <a:p>
                          <a:pPr>
                            <a:spcAft>
                              <a:spcPts val="600"/>
                            </a:spcAft>
                          </a:pPr>
                          <a14:m>
                            <m:oMathPara xmlns:m="http://schemas.openxmlformats.org/officeDocument/2006/math">
                              <m:oMathParaPr>
                                <m:jc m:val="centerGroup"/>
                              </m:oMathParaPr>
                              <m:oMath xmlns:m="http://schemas.openxmlformats.org/officeDocument/2006/math">
                                <m:r>
                                  <a:rPr lang="en-GB" sz="2000">
                                    <a:effectLst/>
                                    <a:latin typeface="Cambria Math"/>
                                  </a:rPr>
                                  <m:t>3,600,000 </m:t>
                                </m:r>
                                <m:r>
                                  <m:rPr>
                                    <m:sty m:val="p"/>
                                  </m:rPr>
                                  <a:rPr lang="en-GB" sz="2000">
                                    <a:effectLst/>
                                    <a:latin typeface="Cambria Math"/>
                                  </a:rPr>
                                  <m:t>joules</m:t>
                                </m:r>
                              </m:oMath>
                            </m:oMathPara>
                          </a14:m>
                          <a:endParaRPr lang="en-GB" sz="2000">
                            <a:solidFill>
                              <a:srgbClr val="000000"/>
                            </a:solidFill>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005061241"/>
                      </a:ext>
                    </a:extLst>
                  </a:tr>
                  <a:tr h="940963">
                    <a:tc>
                      <a:txBody>
                        <a:bodyPr/>
                        <a:lstStyle/>
                        <a:p>
                          <a:pPr algn="r">
                            <a:spcAft>
                              <a:spcPts val="600"/>
                            </a:spcAft>
                          </a:pPr>
                          <a14:m>
                            <m:oMathPara xmlns:m="http://schemas.openxmlformats.org/officeDocument/2006/math">
                              <m:oMathParaPr>
                                <m:jc m:val="right"/>
                              </m:oMathParaPr>
                              <m:oMath xmlns:m="http://schemas.openxmlformats.org/officeDocument/2006/math">
                                <m:r>
                                  <m:rPr>
                                    <m:sty m:val="p"/>
                                  </m:rPr>
                                  <a:rPr lang="en-GB" sz="2000" smtClean="0">
                                    <a:solidFill>
                                      <a:srgbClr val="FF0000"/>
                                    </a:solidFill>
                                    <a:effectLst/>
                                    <a:latin typeface="Cambria Math"/>
                                  </a:rPr>
                                  <m:t>Average</m:t>
                                </m:r>
                                <m:r>
                                  <a:rPr lang="en-GB" sz="2000" smtClean="0">
                                    <a:solidFill>
                                      <a:srgbClr val="FF0000"/>
                                    </a:solidFill>
                                    <a:effectLst/>
                                    <a:latin typeface="Cambria Math"/>
                                  </a:rPr>
                                  <m:t> </m:t>
                                </m:r>
                                <m:r>
                                  <m:rPr>
                                    <m:sty m:val="p"/>
                                  </m:rPr>
                                  <a:rPr lang="en-GB" sz="2000" smtClean="0">
                                    <a:solidFill>
                                      <a:srgbClr val="FF0000"/>
                                    </a:solidFill>
                                    <a:effectLst/>
                                    <a:latin typeface="Cambria Math"/>
                                  </a:rPr>
                                  <m:t>power</m:t>
                                </m:r>
                              </m:oMath>
                            </m:oMathPara>
                          </a14:m>
                          <a:endParaRPr lang="en-GB" sz="2000" dirty="0">
                            <a:solidFill>
                              <a:srgbClr val="FF0000"/>
                            </a:solidFill>
                            <a:effectLst/>
                            <a:latin typeface="+mn-lt"/>
                            <a:ea typeface="Calibri" panose="020F0502020204030204" pitchFamily="34" charset="0"/>
                          </a:endParaRPr>
                        </a:p>
                      </a:txBody>
                      <a:tcPr marL="68580" marR="68580" marT="0" marB="0" anchor="ctr"/>
                    </a:tc>
                    <a:tc>
                      <a:txBody>
                        <a:bodyPr/>
                        <a:lstStyle/>
                        <a:p>
                          <a:pPr algn="ctr">
                            <a:spcAft>
                              <a:spcPts val="600"/>
                            </a:spcAft>
                          </a:pPr>
                          <a14:m>
                            <m:oMathPara xmlns:m="http://schemas.openxmlformats.org/officeDocument/2006/math">
                              <m:oMathParaPr>
                                <m:jc m:val="centerGroup"/>
                              </m:oMathParaPr>
                              <m:oMath xmlns:m="http://schemas.openxmlformats.org/officeDocument/2006/math">
                                <m:r>
                                  <a:rPr lang="en-GB" sz="2000" smtClean="0">
                                    <a:solidFill>
                                      <a:srgbClr val="FF0000"/>
                                    </a:solidFill>
                                    <a:effectLst/>
                                    <a:latin typeface="Cambria Math"/>
                                  </a:rPr>
                                  <m:t>=</m:t>
                                </m:r>
                              </m:oMath>
                            </m:oMathPara>
                          </a14:m>
                          <a:endParaRPr lang="en-GB" sz="2000">
                            <a:solidFill>
                              <a:srgbClr val="FF0000"/>
                            </a:solidFill>
                            <a:effectLst/>
                            <a:latin typeface="+mn-lt"/>
                            <a:ea typeface="Calibri" panose="020F0502020204030204" pitchFamily="34" charset="0"/>
                          </a:endParaRPr>
                        </a:p>
                      </a:txBody>
                      <a:tcPr marL="68580" marR="68580" marT="0" marB="0" anchor="ctr"/>
                    </a:tc>
                    <a:tc>
                      <a:txBody>
                        <a:bodyPr/>
                        <a:lstStyle/>
                        <a:p>
                          <a:pPr>
                            <a:spcAft>
                              <a:spcPts val="600"/>
                            </a:spcAft>
                          </a:pPr>
                          <a14:m>
                            <m:oMathPara xmlns:m="http://schemas.openxmlformats.org/officeDocument/2006/math">
                              <m:oMathParaPr>
                                <m:jc m:val="centerGroup"/>
                              </m:oMathParaPr>
                              <m:oMath xmlns:m="http://schemas.openxmlformats.org/officeDocument/2006/math">
                                <m:f>
                                  <m:fPr>
                                    <m:ctrlPr>
                                      <a:rPr lang="en-GB" sz="2000" i="1" smtClean="0">
                                        <a:solidFill>
                                          <a:srgbClr val="FF0000"/>
                                        </a:solidFill>
                                        <a:effectLst/>
                                        <a:latin typeface="Cambria Math" panose="02040503050406030204" pitchFamily="18" charset="0"/>
                                      </a:rPr>
                                    </m:ctrlPr>
                                  </m:fPr>
                                  <m:num>
                                    <m:r>
                                      <m:rPr>
                                        <m:sty m:val="p"/>
                                      </m:rPr>
                                      <a:rPr lang="en-GB" sz="2000">
                                        <a:solidFill>
                                          <a:srgbClr val="FF0000"/>
                                        </a:solidFill>
                                        <a:effectLst/>
                                        <a:latin typeface="Cambria Math"/>
                                      </a:rPr>
                                      <m:t>amount</m:t>
                                    </m:r>
                                    <m:r>
                                      <a:rPr lang="en-GB" sz="2000">
                                        <a:solidFill>
                                          <a:srgbClr val="FF0000"/>
                                        </a:solidFill>
                                        <a:effectLst/>
                                        <a:latin typeface="Cambria Math"/>
                                      </a:rPr>
                                      <m:t> </m:t>
                                    </m:r>
                                    <m:r>
                                      <m:rPr>
                                        <m:sty m:val="p"/>
                                      </m:rPr>
                                      <a:rPr lang="en-GB" sz="2000">
                                        <a:solidFill>
                                          <a:srgbClr val="FF0000"/>
                                        </a:solidFill>
                                        <a:effectLst/>
                                        <a:latin typeface="Cambria Math"/>
                                      </a:rPr>
                                      <m:t>of</m:t>
                                    </m:r>
                                    <m:r>
                                      <a:rPr lang="en-GB" sz="2000">
                                        <a:solidFill>
                                          <a:srgbClr val="FF0000"/>
                                        </a:solidFill>
                                        <a:effectLst/>
                                        <a:latin typeface="Cambria Math"/>
                                      </a:rPr>
                                      <m:t> </m:t>
                                    </m:r>
                                    <m:r>
                                      <m:rPr>
                                        <m:sty m:val="p"/>
                                      </m:rPr>
                                      <a:rPr lang="en-GB" sz="2000">
                                        <a:solidFill>
                                          <a:srgbClr val="FF0000"/>
                                        </a:solidFill>
                                        <a:effectLst/>
                                        <a:latin typeface="Cambria Math"/>
                                      </a:rPr>
                                      <m:t>work</m:t>
                                    </m:r>
                                    <m:r>
                                      <a:rPr lang="en-GB" sz="2000">
                                        <a:solidFill>
                                          <a:srgbClr val="FF0000"/>
                                        </a:solidFill>
                                        <a:effectLst/>
                                        <a:latin typeface="Cambria Math"/>
                                      </a:rPr>
                                      <m:t> </m:t>
                                    </m:r>
                                    <m:r>
                                      <m:rPr>
                                        <m:sty m:val="p"/>
                                      </m:rPr>
                                      <a:rPr lang="en-GB" sz="2000">
                                        <a:solidFill>
                                          <a:srgbClr val="FF0000"/>
                                        </a:solidFill>
                                        <a:effectLst/>
                                        <a:latin typeface="Cambria Math"/>
                                      </a:rPr>
                                      <m:t>done</m:t>
                                    </m:r>
                                  </m:num>
                                  <m:den>
                                    <m:r>
                                      <m:rPr>
                                        <m:sty m:val="p"/>
                                      </m:rPr>
                                      <a:rPr lang="en-GB" sz="2000">
                                        <a:solidFill>
                                          <a:srgbClr val="FF0000"/>
                                        </a:solidFill>
                                        <a:effectLst/>
                                        <a:latin typeface="Cambria Math"/>
                                      </a:rPr>
                                      <m:t>time</m:t>
                                    </m:r>
                                    <m:r>
                                      <a:rPr lang="en-GB" sz="2000">
                                        <a:solidFill>
                                          <a:srgbClr val="FF0000"/>
                                        </a:solidFill>
                                        <a:effectLst/>
                                        <a:latin typeface="Cambria Math"/>
                                      </a:rPr>
                                      <m:t> </m:t>
                                    </m:r>
                                    <m:r>
                                      <m:rPr>
                                        <m:sty m:val="p"/>
                                      </m:rPr>
                                      <a:rPr lang="en-GB" sz="2000">
                                        <a:solidFill>
                                          <a:srgbClr val="FF0000"/>
                                        </a:solidFill>
                                        <a:effectLst/>
                                        <a:latin typeface="Cambria Math"/>
                                      </a:rPr>
                                      <m:t>taken</m:t>
                                    </m:r>
                                    <m:r>
                                      <a:rPr lang="en-GB" sz="2000">
                                        <a:solidFill>
                                          <a:srgbClr val="FF0000"/>
                                        </a:solidFill>
                                        <a:effectLst/>
                                        <a:latin typeface="Cambria Math"/>
                                      </a:rPr>
                                      <m:t> </m:t>
                                    </m:r>
                                    <m:r>
                                      <m:rPr>
                                        <m:sty m:val="p"/>
                                      </m:rPr>
                                      <a:rPr lang="en-GB" sz="2000">
                                        <a:solidFill>
                                          <a:srgbClr val="FF0000"/>
                                        </a:solidFill>
                                        <a:effectLst/>
                                        <a:latin typeface="Cambria Math"/>
                                      </a:rPr>
                                      <m:t>to</m:t>
                                    </m:r>
                                    <m:r>
                                      <a:rPr lang="en-GB" sz="2000">
                                        <a:solidFill>
                                          <a:srgbClr val="FF0000"/>
                                        </a:solidFill>
                                        <a:effectLst/>
                                        <a:latin typeface="Cambria Math"/>
                                      </a:rPr>
                                      <m:t> </m:t>
                                    </m:r>
                                    <m:r>
                                      <m:rPr>
                                        <m:sty m:val="p"/>
                                      </m:rPr>
                                      <a:rPr lang="en-GB" sz="2000">
                                        <a:solidFill>
                                          <a:srgbClr val="FF0000"/>
                                        </a:solidFill>
                                        <a:effectLst/>
                                        <a:latin typeface="Cambria Math"/>
                                      </a:rPr>
                                      <m:t>do</m:t>
                                    </m:r>
                                    <m:r>
                                      <a:rPr lang="en-GB" sz="2000">
                                        <a:solidFill>
                                          <a:srgbClr val="FF0000"/>
                                        </a:solidFill>
                                        <a:effectLst/>
                                        <a:latin typeface="Cambria Math"/>
                                      </a:rPr>
                                      <m:t> </m:t>
                                    </m:r>
                                    <m:r>
                                      <m:rPr>
                                        <m:sty m:val="p"/>
                                      </m:rPr>
                                      <a:rPr lang="en-GB" sz="2000">
                                        <a:solidFill>
                                          <a:srgbClr val="FF0000"/>
                                        </a:solidFill>
                                        <a:effectLst/>
                                        <a:latin typeface="Cambria Math"/>
                                      </a:rPr>
                                      <m:t>it</m:t>
                                    </m:r>
                                  </m:den>
                                </m:f>
                              </m:oMath>
                            </m:oMathPara>
                          </a14:m>
                          <a:endParaRPr lang="en-GB" sz="2000" dirty="0">
                            <a:solidFill>
                              <a:srgbClr val="FF0000"/>
                            </a:solidFill>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51582514"/>
                      </a:ext>
                    </a:extLst>
                  </a:tr>
                </a:tbl>
              </a:graphicData>
            </a:graphic>
          </p:graphicFrame>
        </mc:Choice>
        <mc:Fallback xmlns="">
          <p:graphicFrame>
            <p:nvGraphicFramePr>
              <p:cNvPr id="2" name="Table 1">
                <a:extLst>
                  <a:ext uri="{FF2B5EF4-FFF2-40B4-BE49-F238E27FC236}">
                    <a16:creationId xmlns="" xmlns:a16="http://schemas.microsoft.com/office/drawing/2014/main" xmlns:a14="http://schemas.microsoft.com/office/drawing/2010/main" id="{A65A7F38-8E13-4834-B587-506FBD2341A5}"/>
                  </a:ext>
                </a:extLst>
              </p:cNvPr>
              <p:cNvGraphicFramePr>
                <a:graphicFrameLocks noGrp="1"/>
              </p:cNvGraphicFramePr>
              <p:nvPr>
                <p:extLst>
                  <p:ext uri="{D42A27DB-BD31-4B8C-83A1-F6EECF244321}">
                    <p14:modId xmlns:p14="http://schemas.microsoft.com/office/powerpoint/2010/main" val="748835348"/>
                  </p:ext>
                </p:extLst>
              </p:nvPr>
            </p:nvGraphicFramePr>
            <p:xfrm>
              <a:off x="878516" y="3290888"/>
              <a:ext cx="7386968" cy="3226963"/>
            </p:xfrm>
            <a:graphic>
              <a:graphicData uri="http://schemas.openxmlformats.org/drawingml/2006/table">
                <a:tbl>
                  <a:tblPr>
                    <a:tableStyleId>{5C22544A-7EE6-4342-B048-85BDC9FD1C3A}</a:tableStyleId>
                  </a:tblPr>
                  <a:tblGrid>
                    <a:gridCol w="2011680">
                      <a:extLst>
                        <a:ext uri="{9D8B030D-6E8A-4147-A177-3AD203B41FA5}">
                          <a16:colId xmlns="" xmlns:a16="http://schemas.microsoft.com/office/drawing/2014/main" xmlns:a14="http://schemas.microsoft.com/office/drawing/2010/main" val="2349381542"/>
                        </a:ext>
                      </a:extLst>
                    </a:gridCol>
                    <a:gridCol w="526898">
                      <a:extLst>
                        <a:ext uri="{9D8B030D-6E8A-4147-A177-3AD203B41FA5}">
                          <a16:colId xmlns="" xmlns:a16="http://schemas.microsoft.com/office/drawing/2014/main" xmlns:a14="http://schemas.microsoft.com/office/drawing/2010/main" val="3767747525"/>
                        </a:ext>
                      </a:extLst>
                    </a:gridCol>
                    <a:gridCol w="4848390">
                      <a:extLst>
                        <a:ext uri="{9D8B030D-6E8A-4147-A177-3AD203B41FA5}">
                          <a16:colId xmlns="" xmlns:a16="http://schemas.microsoft.com/office/drawing/2014/main" xmlns:a14="http://schemas.microsoft.com/office/drawing/2010/main" val="1900420071"/>
                        </a:ext>
                      </a:extLst>
                    </a:gridCol>
                  </a:tblGrid>
                  <a:tr h="457200">
                    <a:tc>
                      <a:txBody>
                        <a:bodyPr/>
                        <a:lstStyle/>
                        <a:p>
                          <a:endParaRPr lang="en-US"/>
                        </a:p>
                      </a:txBody>
                      <a:tcPr marL="68580" marR="68580" marT="0" marB="0" anchor="ctr">
                        <a:blipFill rotWithShape="1">
                          <a:blip r:embed="rId2"/>
                          <a:stretch>
                            <a:fillRect t="-1333" r="-267273" b="-606667"/>
                          </a:stretch>
                        </a:blipFill>
                      </a:tcPr>
                    </a:tc>
                    <a:tc>
                      <a:txBody>
                        <a:bodyPr/>
                        <a:lstStyle/>
                        <a:p>
                          <a:endParaRPr lang="en-US"/>
                        </a:p>
                      </a:txBody>
                      <a:tcPr marL="68580" marR="68580" marT="0" marB="0" anchor="ctr">
                        <a:blipFill rotWithShape="1">
                          <a:blip r:embed="rId2"/>
                          <a:stretch>
                            <a:fillRect l="-379310" t="-1333" r="-913793" b="-606667"/>
                          </a:stretch>
                        </a:blipFill>
                      </a:tcPr>
                    </a:tc>
                    <a:tc>
                      <a:txBody>
                        <a:bodyPr/>
                        <a:lstStyle/>
                        <a:p>
                          <a:endParaRPr lang="en-US"/>
                        </a:p>
                      </a:txBody>
                      <a:tcPr marL="68580" marR="68580" marT="0" marB="0" anchor="ctr">
                        <a:blipFill rotWithShape="1">
                          <a:blip r:embed="rId2"/>
                          <a:stretch>
                            <a:fillRect l="-52453" t="-1333" b="-606667"/>
                          </a:stretch>
                        </a:blipFill>
                      </a:tcPr>
                    </a:tc>
                    <a:extLst>
                      <a:ext uri="{0D108BD9-81ED-4DB2-BD59-A6C34878D82A}">
                        <a16:rowId xmlns="" xmlns:a16="http://schemas.microsoft.com/office/drawing/2014/main" xmlns:a14="http://schemas.microsoft.com/office/drawing/2010/main" val="1584569973"/>
                      </a:ext>
                    </a:extLst>
                  </a:tr>
                  <a:tr h="457200">
                    <a:tc>
                      <a:txBody>
                        <a:bodyPr/>
                        <a:lstStyle/>
                        <a:p>
                          <a:endParaRPr lang="en-US"/>
                        </a:p>
                      </a:txBody>
                      <a:tcPr marL="68580" marR="68580" marT="0" marB="0" anchor="ctr">
                        <a:blipFill rotWithShape="1">
                          <a:blip r:embed="rId2"/>
                          <a:stretch>
                            <a:fillRect t="-101333" r="-267273" b="-506667"/>
                          </a:stretch>
                        </a:blipFill>
                      </a:tcPr>
                    </a:tc>
                    <a:tc>
                      <a:txBody>
                        <a:bodyPr/>
                        <a:lstStyle/>
                        <a:p>
                          <a:endParaRPr lang="en-US"/>
                        </a:p>
                      </a:txBody>
                      <a:tcPr marL="68580" marR="68580" marT="0" marB="0" anchor="ctr">
                        <a:blipFill rotWithShape="1">
                          <a:blip r:embed="rId2"/>
                          <a:stretch>
                            <a:fillRect l="-379310" t="-101333" r="-913793" b="-506667"/>
                          </a:stretch>
                        </a:blipFill>
                      </a:tcPr>
                    </a:tc>
                    <a:tc>
                      <a:txBody>
                        <a:bodyPr/>
                        <a:lstStyle/>
                        <a:p>
                          <a:endParaRPr lang="en-US"/>
                        </a:p>
                      </a:txBody>
                      <a:tcPr marL="68580" marR="68580" marT="0" marB="0" anchor="ctr">
                        <a:blipFill rotWithShape="1">
                          <a:blip r:embed="rId2"/>
                          <a:stretch>
                            <a:fillRect l="-52453" t="-101333" b="-506667"/>
                          </a:stretch>
                        </a:blipFill>
                      </a:tcPr>
                    </a:tc>
                    <a:extLst>
                      <a:ext uri="{0D108BD9-81ED-4DB2-BD59-A6C34878D82A}">
                        <a16:rowId xmlns="" xmlns:a16="http://schemas.microsoft.com/office/drawing/2014/main" xmlns:a14="http://schemas.microsoft.com/office/drawing/2010/main" val="1545057881"/>
                      </a:ext>
                    </a:extLst>
                  </a:tr>
                  <a:tr h="457200">
                    <a:tc>
                      <a:txBody>
                        <a:bodyPr/>
                        <a:lstStyle/>
                        <a:p>
                          <a:pPr algn="r">
                            <a:spcAft>
                              <a:spcPts val="600"/>
                            </a:spcAft>
                          </a:pPr>
                          <a:r>
                            <a:rPr lang="en-GB" sz="2000" dirty="0">
                              <a:effectLst/>
                              <a:latin typeface="+mn-lt"/>
                            </a:rPr>
                            <a:t> </a:t>
                          </a:r>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endParaRPr lang="en-US"/>
                        </a:p>
                      </a:txBody>
                      <a:tcPr marL="68580" marR="68580" marT="0" marB="0" anchor="ctr">
                        <a:blipFill rotWithShape="1">
                          <a:blip r:embed="rId2"/>
                          <a:stretch>
                            <a:fillRect l="-379310" t="-201333" r="-913793" b="-406667"/>
                          </a:stretch>
                        </a:blipFill>
                      </a:tcPr>
                    </a:tc>
                    <a:tc>
                      <a:txBody>
                        <a:bodyPr/>
                        <a:lstStyle/>
                        <a:p>
                          <a:endParaRPr lang="en-US"/>
                        </a:p>
                      </a:txBody>
                      <a:tcPr marL="68580" marR="68580" marT="0" marB="0" anchor="ctr">
                        <a:blipFill rotWithShape="1">
                          <a:blip r:embed="rId2"/>
                          <a:stretch>
                            <a:fillRect l="-52453" t="-201333" b="-406667"/>
                          </a:stretch>
                        </a:blipFill>
                      </a:tcPr>
                    </a:tc>
                    <a:extLst>
                      <a:ext uri="{0D108BD9-81ED-4DB2-BD59-A6C34878D82A}">
                        <a16:rowId xmlns="" xmlns:a16="http://schemas.microsoft.com/office/drawing/2014/main" xmlns:a14="http://schemas.microsoft.com/office/drawing/2010/main" val="3295116215"/>
                      </a:ext>
                    </a:extLst>
                  </a:tr>
                  <a:tr h="457200">
                    <a:tc>
                      <a:txBody>
                        <a:bodyPr/>
                        <a:lstStyle/>
                        <a:p>
                          <a:endParaRPr lang="en-US"/>
                        </a:p>
                      </a:txBody>
                      <a:tcPr marL="68580" marR="68580" marT="0" marB="0" anchor="ctr">
                        <a:blipFill rotWithShape="1">
                          <a:blip r:embed="rId2"/>
                          <a:stretch>
                            <a:fillRect t="-301333" r="-267273" b="-306667"/>
                          </a:stretch>
                        </a:blipFill>
                      </a:tcPr>
                    </a:tc>
                    <a:tc>
                      <a:txBody>
                        <a:bodyPr/>
                        <a:lstStyle/>
                        <a:p>
                          <a:endParaRPr lang="en-US"/>
                        </a:p>
                      </a:txBody>
                      <a:tcPr marL="68580" marR="68580" marT="0" marB="0" anchor="ctr">
                        <a:blipFill rotWithShape="1">
                          <a:blip r:embed="rId2"/>
                          <a:stretch>
                            <a:fillRect l="-379310" t="-301333" r="-913793" b="-306667"/>
                          </a:stretch>
                        </a:blipFill>
                      </a:tcPr>
                    </a:tc>
                    <a:tc>
                      <a:txBody>
                        <a:bodyPr/>
                        <a:lstStyle/>
                        <a:p>
                          <a:endParaRPr lang="en-US"/>
                        </a:p>
                      </a:txBody>
                      <a:tcPr marL="68580" marR="68580" marT="0" marB="0" anchor="ctr">
                        <a:blipFill rotWithShape="1">
                          <a:blip r:embed="rId2"/>
                          <a:stretch>
                            <a:fillRect l="-52453" t="-301333" b="-306667"/>
                          </a:stretch>
                        </a:blipFill>
                      </a:tcPr>
                    </a:tc>
                    <a:extLst>
                      <a:ext uri="{0D108BD9-81ED-4DB2-BD59-A6C34878D82A}">
                        <a16:rowId xmlns="" xmlns:a16="http://schemas.microsoft.com/office/drawing/2014/main" xmlns:a14="http://schemas.microsoft.com/office/drawing/2010/main" val="2450056370"/>
                      </a:ext>
                    </a:extLst>
                  </a:tr>
                  <a:tr h="457200">
                    <a:tc>
                      <a:txBody>
                        <a:bodyPr/>
                        <a:lstStyle/>
                        <a:p>
                          <a:pPr algn="r">
                            <a:spcAft>
                              <a:spcPts val="600"/>
                            </a:spcAft>
                          </a:pPr>
                          <a:r>
                            <a:rPr lang="en-GB" sz="2000" dirty="0">
                              <a:effectLst/>
                              <a:latin typeface="+mn-lt"/>
                            </a:rPr>
                            <a:t> </a:t>
                          </a:r>
                          <a:endParaRPr lang="en-GB" sz="2000" dirty="0">
                            <a:solidFill>
                              <a:srgbClr val="000000"/>
                            </a:solidFill>
                            <a:effectLst/>
                            <a:latin typeface="+mn-lt"/>
                            <a:ea typeface="Calibri" panose="020F0502020204030204" pitchFamily="34" charset="0"/>
                          </a:endParaRPr>
                        </a:p>
                      </a:txBody>
                      <a:tcPr marL="68580" marR="68580" marT="0" marB="0" anchor="ctr"/>
                    </a:tc>
                    <a:tc>
                      <a:txBody>
                        <a:bodyPr/>
                        <a:lstStyle/>
                        <a:p>
                          <a:endParaRPr lang="en-US"/>
                        </a:p>
                      </a:txBody>
                      <a:tcPr marL="68580" marR="68580" marT="0" marB="0" anchor="ctr">
                        <a:blipFill rotWithShape="1">
                          <a:blip r:embed="rId2"/>
                          <a:stretch>
                            <a:fillRect l="-379310" t="-401333" r="-913793" b="-206667"/>
                          </a:stretch>
                        </a:blipFill>
                      </a:tcPr>
                    </a:tc>
                    <a:tc>
                      <a:txBody>
                        <a:bodyPr/>
                        <a:lstStyle/>
                        <a:p>
                          <a:endParaRPr lang="en-US"/>
                        </a:p>
                      </a:txBody>
                      <a:tcPr marL="68580" marR="68580" marT="0" marB="0" anchor="ctr">
                        <a:blipFill rotWithShape="1">
                          <a:blip r:embed="rId2"/>
                          <a:stretch>
                            <a:fillRect l="-52453" t="-401333" b="-206667"/>
                          </a:stretch>
                        </a:blipFill>
                      </a:tcPr>
                    </a:tc>
                    <a:extLst>
                      <a:ext uri="{0D108BD9-81ED-4DB2-BD59-A6C34878D82A}">
                        <a16:rowId xmlns="" xmlns:a16="http://schemas.microsoft.com/office/drawing/2014/main" xmlns:a14="http://schemas.microsoft.com/office/drawing/2010/main" val="2005061241"/>
                      </a:ext>
                    </a:extLst>
                  </a:tr>
                  <a:tr h="940963">
                    <a:tc>
                      <a:txBody>
                        <a:bodyPr/>
                        <a:lstStyle/>
                        <a:p>
                          <a:endParaRPr lang="en-US"/>
                        </a:p>
                      </a:txBody>
                      <a:tcPr marL="68580" marR="68580" marT="0" marB="0" anchor="ctr">
                        <a:blipFill rotWithShape="1">
                          <a:blip r:embed="rId2"/>
                          <a:stretch>
                            <a:fillRect t="-244156" r="-267273" b="-649"/>
                          </a:stretch>
                        </a:blipFill>
                      </a:tcPr>
                    </a:tc>
                    <a:tc>
                      <a:txBody>
                        <a:bodyPr/>
                        <a:lstStyle/>
                        <a:p>
                          <a:endParaRPr lang="en-US"/>
                        </a:p>
                      </a:txBody>
                      <a:tcPr marL="68580" marR="68580" marT="0" marB="0" anchor="ctr">
                        <a:blipFill rotWithShape="1">
                          <a:blip r:embed="rId2"/>
                          <a:stretch>
                            <a:fillRect l="-379310" t="-244156" r="-913793" b="-649"/>
                          </a:stretch>
                        </a:blipFill>
                      </a:tcPr>
                    </a:tc>
                    <a:tc>
                      <a:txBody>
                        <a:bodyPr/>
                        <a:lstStyle/>
                        <a:p>
                          <a:endParaRPr lang="en-US"/>
                        </a:p>
                      </a:txBody>
                      <a:tcPr marL="68580" marR="68580" marT="0" marB="0" anchor="ctr">
                        <a:blipFill rotWithShape="1">
                          <a:blip r:embed="rId2"/>
                          <a:stretch>
                            <a:fillRect l="-52453" t="-244156" b="-649"/>
                          </a:stretch>
                        </a:blipFill>
                      </a:tcPr>
                    </a:tc>
                    <a:extLst>
                      <a:ext uri="{0D108BD9-81ED-4DB2-BD59-A6C34878D82A}">
                        <a16:rowId xmlns="" xmlns:a16="http://schemas.microsoft.com/office/drawing/2014/main" xmlns:a14="http://schemas.microsoft.com/office/drawing/2010/main" val="51582514"/>
                      </a:ext>
                    </a:extLst>
                  </a:tr>
                </a:tbl>
              </a:graphicData>
            </a:graphic>
          </p:graphicFrame>
        </mc:Fallback>
      </mc:AlternateContent>
    </p:spTree>
    <p:extLst>
      <p:ext uri="{BB962C8B-B14F-4D97-AF65-F5344CB8AC3E}">
        <p14:creationId xmlns:p14="http://schemas.microsoft.com/office/powerpoint/2010/main" val="319389029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1625</TotalTime>
  <Words>733</Words>
  <Application>Microsoft Macintosh PowerPoint</Application>
  <PresentationFormat>On-screen Show (4:3)</PresentationFormat>
  <Paragraphs>202</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Cambria Math</vt:lpstr>
      <vt:lpstr>Times New Roman</vt:lpstr>
      <vt:lpstr>Custom Design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Jamie Gibbs</cp:lastModifiedBy>
  <cp:revision>278</cp:revision>
  <dcterms:created xsi:type="dcterms:W3CDTF">2010-05-25T15:15:29Z</dcterms:created>
  <dcterms:modified xsi:type="dcterms:W3CDTF">2021-07-20T10:16:29Z</dcterms:modified>
</cp:coreProperties>
</file>